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8" r:id="rId5"/>
    <p:sldMasterId id="2147483710" r:id="rId6"/>
    <p:sldMasterId id="2147483727" r:id="rId7"/>
    <p:sldMasterId id="2147483740" r:id="rId8"/>
  </p:sldMasterIdLst>
  <p:notesMasterIdLst>
    <p:notesMasterId r:id="rId28"/>
  </p:notesMasterIdLst>
  <p:sldIdLst>
    <p:sldId id="294" r:id="rId9"/>
    <p:sldId id="2147374337" r:id="rId10"/>
    <p:sldId id="258" r:id="rId11"/>
    <p:sldId id="2147374351" r:id="rId12"/>
    <p:sldId id="2147374344" r:id="rId13"/>
    <p:sldId id="257" r:id="rId14"/>
    <p:sldId id="2147374336" r:id="rId15"/>
    <p:sldId id="296" r:id="rId16"/>
    <p:sldId id="2147374352" r:id="rId17"/>
    <p:sldId id="2147374354" r:id="rId18"/>
    <p:sldId id="2147374362" r:id="rId19"/>
    <p:sldId id="2147374353" r:id="rId20"/>
    <p:sldId id="2147374356" r:id="rId21"/>
    <p:sldId id="2147374357" r:id="rId22"/>
    <p:sldId id="2147374361" r:id="rId23"/>
    <p:sldId id="2147374363" r:id="rId24"/>
    <p:sldId id="293" r:id="rId25"/>
    <p:sldId id="2147374360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000"/>
    <a:srgbClr val="7F3F00"/>
    <a:srgbClr val="990033"/>
    <a:srgbClr val="6699FF"/>
    <a:srgbClr val="C4B2E3"/>
    <a:srgbClr val="009900"/>
    <a:srgbClr val="FFCC00"/>
    <a:srgbClr val="FF6600"/>
    <a:srgbClr val="00CC99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558"/>
  </p:normalViewPr>
  <p:slideViewPr>
    <p:cSldViewPr snapToGrid="0" snapToObjects="1">
      <p:cViewPr varScale="1">
        <p:scale>
          <a:sx n="120" d="100"/>
          <a:sy n="120" d="100"/>
        </p:scale>
        <p:origin x="12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24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24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450242-4754-4408-A5DC-4D4430462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4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14400 w 12192000"/>
              <a:gd name="connsiteY3" fmla="*/ 6858000 h 6858000"/>
              <a:gd name="connsiteX4" fmla="*/ 0 w 12192000"/>
              <a:gd name="connsiteY4" fmla="*/ 0 h 6858000"/>
              <a:gd name="connsiteX5" fmla="*/ 877824 w 12192000"/>
              <a:gd name="connsiteY5" fmla="*/ 0 h 6858000"/>
              <a:gd name="connsiteX6" fmla="*/ 877824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144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14400" y="6858000"/>
                </a:lnTo>
                <a:close/>
                <a:moveTo>
                  <a:pt x="0" y="0"/>
                </a:moveTo>
                <a:lnTo>
                  <a:pt x="877824" y="0"/>
                </a:lnTo>
                <a:lnTo>
                  <a:pt x="877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37762E-A215-4366-9C05-333C5863F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99996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87FF0FA-B9C8-45F9-9BE1-0FE9DAB2F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000" y="162560"/>
            <a:ext cx="2869360" cy="4749973"/>
          </a:xfrm>
          <a:noFill/>
        </p:spPr>
        <p:txBody>
          <a:bodyPr tIns="320040" anchor="ctr">
            <a:normAutofit/>
          </a:bodyPr>
          <a:lstStyle>
            <a:lvl1pPr marL="457200"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A21E13D9-32A0-414B-8811-425CE64DB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999" y="4912534"/>
            <a:ext cx="3611662" cy="1945466"/>
          </a:xfrm>
          <a:noFill/>
        </p:spPr>
        <p:txBody>
          <a:bodyPr tIns="365760">
            <a:normAutofit/>
          </a:bodyPr>
          <a:lstStyle>
            <a:lvl1pPr marL="457200">
              <a:defRPr sz="2000">
                <a:solidFill>
                  <a:schemeClr val="bg2">
                    <a:alpha val="56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endParaRPr lang="en-US" sz="2000" dirty="0">
              <a:solidFill>
                <a:schemeClr val="bg2">
                  <a:alpha val="56000"/>
                </a:schemeClr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09A0147-2421-4881-958A-681569CD7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bg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Sunday, February 7, 20XX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4BF4BE-E699-4D5B-AD90-3918DA32E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bg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49F009-8335-40E3-B8F6-E0C944D9F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solidFill>
                  <a:schemeClr val="bg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AA0935-460F-4638-9E37-D59F2DEC0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43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3FD4F-37FC-4140-A23C-5F8AA425D027}"/>
              </a:ext>
            </a:extLst>
          </p:cNvPr>
          <p:cNvGrpSpPr/>
          <p:nvPr userDrawn="1"/>
        </p:nvGrpSpPr>
        <p:grpSpPr>
          <a:xfrm>
            <a:off x="5506477" y="1107214"/>
            <a:ext cx="1184910" cy="137160"/>
            <a:chOff x="8248649" y="4728210"/>
            <a:chExt cx="1184910" cy="1371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ACE7D0-36FF-4799-9220-D4C360F1A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649" y="4728210"/>
              <a:ext cx="137160" cy="137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3CF263-227F-47FD-B0FD-F2648B37E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8199" y="4728210"/>
              <a:ext cx="13716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88439F-4606-406A-82E1-AC00408B9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7749" y="4728210"/>
              <a:ext cx="137160" cy="1371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8E68E1-EC04-4ACC-9149-718EC979C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7299" y="4728210"/>
              <a:ext cx="137160" cy="1371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3E833B-2AE8-4437-B322-67436FE74C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6849" y="4728210"/>
              <a:ext cx="137160" cy="1371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A0C740-502E-42E7-B67F-9F63D041C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99" y="4728210"/>
              <a:ext cx="137160" cy="1371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844762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8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4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5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9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59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2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50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1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29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69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83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A52DB-68F1-16C7-7DAA-1F36CBB46A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9FA4B-7868-9A1D-5821-9980160DD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5B3A7-51C0-C612-FC7A-400B18D75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4679-E1C5-33B5-3260-2D688979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900" y="6383842"/>
            <a:ext cx="2743200" cy="365125"/>
          </a:xfrm>
        </p:spPr>
        <p:txBody>
          <a:bodyPr/>
          <a:lstStyle/>
          <a:p>
            <a:fld id="{DD9161A6-2B17-4C07-AEB8-3C388428F333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6F1B9-A718-B8A4-D299-0A5CE28F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7400" y="6383843"/>
            <a:ext cx="4114800" cy="365125"/>
          </a:xfrm>
        </p:spPr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546EC-25D5-2981-7896-503C86D9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262" y="6332404"/>
            <a:ext cx="469227" cy="46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txBody>
          <a:bodyPr wrap="none">
            <a:no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F9C8592A-CF73-4B12-85DF-6A8AAE4FEB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04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CF7F-80CA-4F1D-6714-91E6173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6382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AA13-077E-82C1-4EF2-55265254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ADDE8-336A-A7B9-9A03-2FF37465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A4D1-2D0F-48E7-AAAD-4999D8DF1C14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80F5-DA61-3CCF-13EC-4F8EDAD7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6821" y="6427904"/>
            <a:ext cx="4932762" cy="276999"/>
          </a:xfrm>
        </p:spPr>
        <p:txBody>
          <a:bodyPr wrap="none">
            <a:spAutoFit/>
          </a:bodyPr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97498E-DC41-ACE3-0BC1-BD1BC96E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4432" y="6288862"/>
            <a:ext cx="469227" cy="46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txBody>
          <a:bodyPr wrap="none">
            <a:no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F9C8592A-CF73-4B12-85DF-6A8AAE4FEB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72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0114-7F92-7FE9-6D09-D116874F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745B2-4B58-D8E9-CFBB-0B69E26E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FAC85-73DC-A13B-7556-53E5F709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B5B7-3338-439E-986E-270A15121DDC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CE822-5152-8359-D5FF-43DBBCE1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05908-C26A-C6EE-EA55-C44F68B5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7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6B78-69B7-0C3D-EB67-663A3C7A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974E3-82E6-6608-A4D0-3B9E4B124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528A3-3AAF-44A2-6B3D-5A4D64833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BD75A-0A12-960D-1446-F53C983B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2F83-AE2D-4236-9FA5-DCEFF10654AE}" type="datetime1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E83A9-0097-47E5-7819-E344A21B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DBA73-5A0F-90C0-3320-73A3C8B8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89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C732-2B6F-628F-D22E-024CAB8B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EEAD9-1080-27E6-9DD0-B026A7C41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04BD3-007B-1341-7AFC-4BCCFC1AA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85C10-F9D2-005D-6234-F0CA5E7CE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BF3D1-EB83-93A3-4395-18FA05E0B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CBCE4-B2DD-C7F7-6E50-A65BC88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EF26-874E-4E05-89C8-AF2D927C6C4A}" type="datetime1">
              <a:rPr lang="en-GB" smtClean="0"/>
              <a:t>24/07/2024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0F84C-EC2A-57C2-D669-45D3977D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31B47-5635-C44F-5480-AC1D5917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8D89-40F6-CCFC-877D-E4544672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CE64B-F5A1-0498-421B-E72ED8C4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F41F6-B1A1-4150-8290-A94626B76E43}" type="datetime1">
              <a:rPr lang="en-GB" smtClean="0"/>
              <a:t>24/07/2024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C9AEC-9F7D-2119-BF07-A2527631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7A74-3679-A567-95FA-22BC9E08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3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EDC84-EFDF-58EE-FCE5-6ACDE4C6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0798-BB23-4103-8D8A-56036B7669DF}" type="datetime1">
              <a:rPr lang="en-GB" smtClean="0"/>
              <a:t>24/07/2024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B921C-3569-4F09-CB6E-5839A504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43C73-49BA-4B7F-A68E-50EC2B3A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1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6F5C-F64A-645C-DBED-735E7640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F9B1-1083-9C84-CCB2-CE9E1CE6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811FB-44E7-7D2E-68D7-C0A2CCA6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E878C-EF30-F5DB-2F15-9AD7ADEC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9792-D644-46AE-A4D3-42881145C779}" type="datetime1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7F20-B46E-A597-26ED-18C11919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B2969-171F-B620-899D-FA46ACEA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397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150B-B2BF-8F0C-9323-1301F8A8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303D7-D281-6759-F2F7-D8A3E8D2C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6ADA1-8964-CE5A-5B9A-EAC145FB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F3B1F-3A4A-C96B-62DE-96ACE5AF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1FB44-673A-498D-988B-1A77DBAAE6CA}" type="datetime1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767A2-BD92-9EE2-272A-051205DC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A1862-2101-DEE8-C6FD-88484431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95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4AB7-17A8-13AC-7B49-2DB17B9D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FC95-6E0A-BCFB-1ABE-631AF86E9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41B93-E910-6F72-AF63-3BEC7DF0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CA93-8422-43CB-9461-D624F07338EA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85D74-609A-F44A-C655-3BB8B566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1AF5-0DCE-DE69-FC41-916FAF1B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1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34B63-0691-31B9-6214-A025BC886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5169B-B81A-169F-8F7E-875B63420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91FF2-33D1-0091-D1F2-1C0E8EBC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52F0-EB90-4090-870F-5A420C772B49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B3888-09B8-A551-075A-7B743BCB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ADA2-9FB0-5F0A-DBF5-C9C0913E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44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40963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24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41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92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24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65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41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2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3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694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3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53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96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121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1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679510" y="644691"/>
            <a:ext cx="4617573" cy="556861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5323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12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04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92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2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33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8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0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96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784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3FD4F-37FC-4140-A23C-5F8AA425D027}"/>
              </a:ext>
            </a:extLst>
          </p:cNvPr>
          <p:cNvGrpSpPr/>
          <p:nvPr userDrawn="1"/>
        </p:nvGrpSpPr>
        <p:grpSpPr>
          <a:xfrm>
            <a:off x="5506477" y="1107214"/>
            <a:ext cx="1184910" cy="137160"/>
            <a:chOff x="8248649" y="4728210"/>
            <a:chExt cx="1184910" cy="1371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ACE7D0-36FF-4799-9220-D4C360F1A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649" y="4728210"/>
              <a:ext cx="137160" cy="137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3CF263-227F-47FD-B0FD-F2648B37E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8199" y="4728210"/>
              <a:ext cx="13716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88439F-4606-406A-82E1-AC00408B9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7749" y="4728210"/>
              <a:ext cx="137160" cy="1371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8E68E1-EC04-4ACC-9149-718EC979C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7299" y="4728210"/>
              <a:ext cx="137160" cy="1371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3E833B-2AE8-4437-B322-67436FE74C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6849" y="4728210"/>
              <a:ext cx="137160" cy="1371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A0C740-502E-42E7-B67F-9F63D041C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399" y="4728210"/>
              <a:ext cx="137160" cy="1371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92654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24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24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  <p:sldLayoutId id="2147483692" r:id="rId36"/>
    <p:sldLayoutId id="2147483753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8F574-1C53-660F-96B7-82A11D40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18B19-8265-58C9-38D9-8C66845A8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E7B1-DCA4-1FCD-93E3-9AA8FA0B3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BA48-B0BE-45A6-84CF-D60E93407AA2}" type="datetime1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08F0-ECD1-51E8-7E6D-7D33A471D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Project Management Institute, Ghana || Annual General Meeting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AA308-0812-E21D-C71F-7CDC85EF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8592A-CF73-4B12-85DF-6A8AAE4F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6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0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rnaddo@gmail.com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5.png"/><Relationship Id="rId5" Type="http://schemas.openxmlformats.org/officeDocument/2006/relationships/hyperlink" Target="https://www.iqair.com/world-air-quality-ranking" TargetMode="External"/><Relationship Id="rId4" Type="http://schemas.openxmlformats.org/officeDocument/2006/relationships/hyperlink" Target="https://www.ghanaweb.com/GhanaHomePage/NewsArchive/Ghana-may-import-water-from-2030-Lands-Minister-619288" TargetMode="Externa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orld_bank_building_at_washington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e/ethics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ybssd2022.org/en/research-and-development-are-key-to-resilient-food-systems-in-africa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57F3D19-9331-B24D-BB00-4D2D4BFA95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680034" y="0"/>
            <a:ext cx="551196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99636-0021-1343-ABFB-32128EAA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20" y="1815152"/>
            <a:ext cx="6411665" cy="28114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Trebuchet MS" panose="020B0603020202020204" pitchFamily="34" charset="0"/>
                <a:cs typeface="Calibri" panose="020F0502020204030204" pitchFamily="34" charset="0"/>
              </a:rPr>
              <a:t>Learning from failure: ETHICAL PITFALLS in project management </a:t>
            </a:r>
            <a:br>
              <a:rPr lang="en-US" sz="4400" dirty="0">
                <a:latin typeface="Trebuchet MS" panose="020B0603020202020204" pitchFamily="34" charset="0"/>
                <a:cs typeface="Calibri" panose="020F0502020204030204" pitchFamily="34" charset="0"/>
              </a:rPr>
            </a:br>
            <a:endParaRPr lang="en-US" sz="4400" dirty="0"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8D166-FF5E-B24D-A2E8-16921FACF1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20" y="5628473"/>
            <a:ext cx="4495114" cy="520995"/>
          </a:xfrm>
        </p:spPr>
        <p:txBody>
          <a:bodyPr/>
          <a:lstStyle/>
          <a:p>
            <a:endParaRPr lang="en-US" sz="1200" b="1" dirty="0">
              <a:latin typeface="Trebuchet MS" panose="020B0603020202020204" pitchFamily="34" charset="0"/>
            </a:endParaRPr>
          </a:p>
          <a:p>
            <a:r>
              <a:rPr lang="en-US" sz="1200" b="1" dirty="0">
                <a:latin typeface="Trebuchet MS" panose="020B0603020202020204" pitchFamily="34" charset="0"/>
              </a:rPr>
              <a:t>Ransford Nana Addo Jnr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  <a:t>  EMBA  CFE , PCI , CFC , CCO</a:t>
            </a:r>
            <a:r>
              <a:rPr lang="en-US" sz="12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/>
          </a:p>
          <a:p>
            <a:r>
              <a:rPr lang="en-US" dirty="0"/>
              <a:t>  PMI 2024 Conference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A3422-D5F8-8C43-B045-0925B42D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1" y="5172075"/>
            <a:ext cx="863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D96B4-305A-4F42-9B76-0425B3186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01" y="2251810"/>
            <a:ext cx="864453" cy="86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DF9BD-9573-7945-97B0-1771DC628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990" y="12858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6E5FF-8324-5D43-937B-70C0312BA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890" y="3233738"/>
            <a:ext cx="849311" cy="849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3B0A9-D53F-2442-A54C-8DD122CF4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003" y="2262188"/>
            <a:ext cx="854075" cy="854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3F3BB8-68E6-154D-8AC8-B9B2E5B7FC9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23601" y="1289844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59CD9-8D13-AE4D-A556-625F46F5F05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44113" y="4198938"/>
            <a:ext cx="869156" cy="869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6E50C-C0CC-8F47-A4F3-0CE6DDBAD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8913" y="5187950"/>
            <a:ext cx="8477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DD7C3-F23C-A361-8F1E-61E3483A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7" y="226243"/>
            <a:ext cx="6014301" cy="1918747"/>
          </a:xfrm>
        </p:spPr>
        <p:txBody>
          <a:bodyPr anchor="b">
            <a:normAutofit/>
          </a:bodyPr>
          <a:lstStyle/>
          <a:p>
            <a:r>
              <a:rPr lang="en-US" sz="4400" b="1" dirty="0">
                <a:solidFill>
                  <a:srgbClr val="501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Plagiarism and Intellectual Property Issues</a:t>
            </a:r>
            <a:endParaRPr lang="en-US" sz="4400" dirty="0">
              <a:solidFill>
                <a:srgbClr val="501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21A2-4FC4-FA8E-1CC0-421EA5B1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74" y="2422547"/>
            <a:ext cx="5764866" cy="353508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 someone else's ideas, work, or words without proper attribution or permission.</a:t>
            </a:r>
          </a:p>
          <a:p>
            <a:pPr marL="0" indent="0">
              <a:buNone/>
            </a:pPr>
            <a:endParaRPr lang="en-US" sz="2800" dirty="0">
              <a:latin typeface="Script MT Bold" panose="03040602040607080904" pitchFamily="66" charset="0"/>
            </a:endParaRPr>
          </a:p>
          <a:p>
            <a:pPr marL="0" indent="0">
              <a:buNone/>
            </a:pPr>
            <a:endParaRPr lang="en-US" sz="2800" dirty="0">
              <a:latin typeface="Script MT Bold" panose="03040602040607080904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Script MT Bold" panose="03040602040607080904" pitchFamily="66" charset="0"/>
              </a:rPr>
              <a:t>3.3.4 We respect the property rights of others.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Script MT Bold" panose="03040602040607080904" pitchFamily="66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holding a net to another person&#10;&#10;Description automatically generated">
            <a:extLst>
              <a:ext uri="{FF2B5EF4-FFF2-40B4-BE49-F238E27FC236}">
                <a16:creationId xmlns:a16="http://schemas.microsoft.com/office/drawing/2014/main" id="{C4A9881A-07BE-8014-11D5-91500F704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"/>
          <a:stretch/>
        </p:blipFill>
        <p:spPr>
          <a:xfrm>
            <a:off x="6702458" y="1268043"/>
            <a:ext cx="4544039" cy="43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6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flooded area&#10;&#10;Description automatically generated">
            <a:extLst>
              <a:ext uri="{FF2B5EF4-FFF2-40B4-BE49-F238E27FC236}">
                <a16:creationId xmlns:a16="http://schemas.microsoft.com/office/drawing/2014/main" id="{29B669B3-10C0-A9B7-1977-A0758625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20" r="673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52766-E3AA-909A-5111-667F164C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365125"/>
            <a:ext cx="6755642" cy="1899912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Environmental Impact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4A176-00AE-B783-355E-C8DA77B2D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" y="2480026"/>
            <a:ext cx="5877636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Ignoring or downplaying the environmental consequences of actions or decisions.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757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CA87E-6511-1DE3-6172-3F8AA7EF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44" y="735106"/>
            <a:ext cx="10227944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Lack of Transparency</a:t>
            </a:r>
            <a:br>
              <a:rPr lang="en-US" sz="48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48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Withholding relevant information or being unclear about motives or intentions, which can undermine trust.</a:t>
            </a:r>
            <a:endParaRPr lang="en-US" sz="4800" kern="1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ound Diagonal Corner Rectangle 34">
            <a:extLst>
              <a:ext uri="{FF2B5EF4-FFF2-40B4-BE49-F238E27FC236}">
                <a16:creationId xmlns:a16="http://schemas.microsoft.com/office/drawing/2014/main" id="{C328ECE4-4369-D9B3-C96C-670572FB52A9}"/>
              </a:ext>
            </a:extLst>
          </p:cNvPr>
          <p:cNvSpPr/>
          <p:nvPr/>
        </p:nvSpPr>
        <p:spPr>
          <a:xfrm>
            <a:off x="6270747" y="5099692"/>
            <a:ext cx="1971191" cy="1158787"/>
          </a:xfrm>
          <a:prstGeom prst="round2DiagRect">
            <a:avLst>
              <a:gd name="adj1" fmla="val 50000"/>
              <a:gd name="adj2" fmla="val 8865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13" name="Round Diagonal Corner Rectangle 34">
            <a:extLst>
              <a:ext uri="{FF2B5EF4-FFF2-40B4-BE49-F238E27FC236}">
                <a16:creationId xmlns:a16="http://schemas.microsoft.com/office/drawing/2014/main" id="{B4019A75-4C54-9440-558E-CE2938496CD1}"/>
              </a:ext>
            </a:extLst>
          </p:cNvPr>
          <p:cNvSpPr/>
          <p:nvPr/>
        </p:nvSpPr>
        <p:spPr>
          <a:xfrm>
            <a:off x="8794630" y="5086542"/>
            <a:ext cx="1998164" cy="1158786"/>
          </a:xfrm>
          <a:prstGeom prst="round2DiagRect">
            <a:avLst>
              <a:gd name="adj1" fmla="val 50000"/>
              <a:gd name="adj2" fmla="val 8865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15" name="Round Diagonal Corner Rectangle 34">
            <a:extLst>
              <a:ext uri="{FF2B5EF4-FFF2-40B4-BE49-F238E27FC236}">
                <a16:creationId xmlns:a16="http://schemas.microsoft.com/office/drawing/2014/main" id="{02FB7B6E-1CF2-0737-B1E6-A9CC1A88C305}"/>
              </a:ext>
            </a:extLst>
          </p:cNvPr>
          <p:cNvSpPr/>
          <p:nvPr/>
        </p:nvSpPr>
        <p:spPr>
          <a:xfrm>
            <a:off x="3715921" y="5147524"/>
            <a:ext cx="1971191" cy="1158787"/>
          </a:xfrm>
          <a:prstGeom prst="round2DiagRect">
            <a:avLst>
              <a:gd name="adj1" fmla="val 50000"/>
              <a:gd name="adj2" fmla="val 8865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17" name="Freeform 39">
            <a:extLst>
              <a:ext uri="{FF2B5EF4-FFF2-40B4-BE49-F238E27FC236}">
                <a16:creationId xmlns:a16="http://schemas.microsoft.com/office/drawing/2014/main" id="{80E08B69-6AEF-CDF4-0FC4-8E773B8DE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6713" y="5253916"/>
            <a:ext cx="573998" cy="609650"/>
          </a:xfrm>
          <a:custGeom>
            <a:avLst/>
            <a:gdLst>
              <a:gd name="connsiteX0" fmla="*/ 417909 w 517518"/>
              <a:gd name="connsiteY0" fmla="*/ 442913 h 549662"/>
              <a:gd name="connsiteX1" fmla="*/ 424656 w 517518"/>
              <a:gd name="connsiteY1" fmla="*/ 450247 h 549662"/>
              <a:gd name="connsiteX2" fmla="*/ 424656 w 517518"/>
              <a:gd name="connsiteY2" fmla="*/ 542328 h 549662"/>
              <a:gd name="connsiteX3" fmla="*/ 417909 w 517518"/>
              <a:gd name="connsiteY3" fmla="*/ 549662 h 549662"/>
              <a:gd name="connsiteX4" fmla="*/ 410765 w 517518"/>
              <a:gd name="connsiteY4" fmla="*/ 542328 h 549662"/>
              <a:gd name="connsiteX5" fmla="*/ 410765 w 517518"/>
              <a:gd name="connsiteY5" fmla="*/ 450247 h 549662"/>
              <a:gd name="connsiteX6" fmla="*/ 417909 w 517518"/>
              <a:gd name="connsiteY6" fmla="*/ 442913 h 549662"/>
              <a:gd name="connsiteX7" fmla="*/ 98225 w 517518"/>
              <a:gd name="connsiteY7" fmla="*/ 442913 h 549662"/>
              <a:gd name="connsiteX8" fmla="*/ 104972 w 517518"/>
              <a:gd name="connsiteY8" fmla="*/ 450247 h 549662"/>
              <a:gd name="connsiteX9" fmla="*/ 104972 w 517518"/>
              <a:gd name="connsiteY9" fmla="*/ 542328 h 549662"/>
              <a:gd name="connsiteX10" fmla="*/ 98225 w 517518"/>
              <a:gd name="connsiteY10" fmla="*/ 549662 h 549662"/>
              <a:gd name="connsiteX11" fmla="*/ 91081 w 517518"/>
              <a:gd name="connsiteY11" fmla="*/ 542328 h 549662"/>
              <a:gd name="connsiteX12" fmla="*/ 91081 w 517518"/>
              <a:gd name="connsiteY12" fmla="*/ 450247 h 549662"/>
              <a:gd name="connsiteX13" fmla="*/ 98225 w 517518"/>
              <a:gd name="connsiteY13" fmla="*/ 442913 h 549662"/>
              <a:gd name="connsiteX14" fmla="*/ 226541 w 517518"/>
              <a:gd name="connsiteY14" fmla="*/ 365372 h 549662"/>
              <a:gd name="connsiteX15" fmla="*/ 231404 w 517518"/>
              <a:gd name="connsiteY15" fmla="*/ 373852 h 549662"/>
              <a:gd name="connsiteX16" fmla="*/ 235051 w 517518"/>
              <a:gd name="connsiteY16" fmla="*/ 381523 h 549662"/>
              <a:gd name="connsiteX17" fmla="*/ 282467 w 517518"/>
              <a:gd name="connsiteY17" fmla="*/ 381523 h 549662"/>
              <a:gd name="connsiteX18" fmla="*/ 286114 w 517518"/>
              <a:gd name="connsiteY18" fmla="*/ 373852 h 549662"/>
              <a:gd name="connsiteX19" fmla="*/ 290977 w 517518"/>
              <a:gd name="connsiteY19" fmla="*/ 365372 h 549662"/>
              <a:gd name="connsiteX20" fmla="*/ 196957 w 517518"/>
              <a:gd name="connsiteY20" fmla="*/ 287040 h 549662"/>
              <a:gd name="connsiteX21" fmla="*/ 159267 w 517518"/>
              <a:gd name="connsiteY21" fmla="*/ 299557 h 549662"/>
              <a:gd name="connsiteX22" fmla="*/ 159267 w 517518"/>
              <a:gd name="connsiteY22" fmla="*/ 348414 h 549662"/>
              <a:gd name="connsiteX23" fmla="*/ 162509 w 517518"/>
              <a:gd name="connsiteY23" fmla="*/ 350836 h 549662"/>
              <a:gd name="connsiteX24" fmla="*/ 244777 w 517518"/>
              <a:gd name="connsiteY24" fmla="*/ 350836 h 549662"/>
              <a:gd name="connsiteX25" fmla="*/ 233025 w 517518"/>
              <a:gd name="connsiteY25" fmla="*/ 333878 h 549662"/>
              <a:gd name="connsiteX26" fmla="*/ 200604 w 517518"/>
              <a:gd name="connsiteY26" fmla="*/ 288251 h 549662"/>
              <a:gd name="connsiteX27" fmla="*/ 196957 w 517518"/>
              <a:gd name="connsiteY27" fmla="*/ 287040 h 549662"/>
              <a:gd name="connsiteX28" fmla="*/ 322182 w 517518"/>
              <a:gd name="connsiteY28" fmla="*/ 285424 h 549662"/>
              <a:gd name="connsiteX29" fmla="*/ 319751 w 517518"/>
              <a:gd name="connsiteY29" fmla="*/ 286636 h 549662"/>
              <a:gd name="connsiteX30" fmla="*/ 273146 w 517518"/>
              <a:gd name="connsiteY30" fmla="*/ 350836 h 549662"/>
              <a:gd name="connsiteX31" fmla="*/ 355414 w 517518"/>
              <a:gd name="connsiteY31" fmla="*/ 350836 h 549662"/>
              <a:gd name="connsiteX32" fmla="*/ 358250 w 517518"/>
              <a:gd name="connsiteY32" fmla="*/ 348414 h 549662"/>
              <a:gd name="connsiteX33" fmla="*/ 358250 w 517518"/>
              <a:gd name="connsiteY33" fmla="*/ 298345 h 549662"/>
              <a:gd name="connsiteX34" fmla="*/ 325830 w 517518"/>
              <a:gd name="connsiteY34" fmla="*/ 270485 h 549662"/>
              <a:gd name="connsiteX35" fmla="*/ 327045 w 517518"/>
              <a:gd name="connsiteY35" fmla="*/ 271292 h 549662"/>
              <a:gd name="connsiteX36" fmla="*/ 495228 w 517518"/>
              <a:gd name="connsiteY36" fmla="*/ 333474 h 549662"/>
              <a:gd name="connsiteX37" fmla="*/ 517518 w 517518"/>
              <a:gd name="connsiteY37" fmla="*/ 363353 h 549662"/>
              <a:gd name="connsiteX38" fmla="*/ 517518 w 517518"/>
              <a:gd name="connsiteY38" fmla="*/ 540611 h 549662"/>
              <a:gd name="connsiteX39" fmla="*/ 510223 w 517518"/>
              <a:gd name="connsiteY39" fmla="*/ 547879 h 549662"/>
              <a:gd name="connsiteX40" fmla="*/ 502928 w 517518"/>
              <a:gd name="connsiteY40" fmla="*/ 540611 h 549662"/>
              <a:gd name="connsiteX41" fmla="*/ 502928 w 517518"/>
              <a:gd name="connsiteY41" fmla="*/ 363353 h 549662"/>
              <a:gd name="connsiteX42" fmla="*/ 489555 w 517518"/>
              <a:gd name="connsiteY42" fmla="*/ 346395 h 549662"/>
              <a:gd name="connsiteX43" fmla="*/ 372840 w 517518"/>
              <a:gd name="connsiteY43" fmla="*/ 302787 h 549662"/>
              <a:gd name="connsiteX44" fmla="*/ 372840 w 517518"/>
              <a:gd name="connsiteY44" fmla="*/ 348414 h 549662"/>
              <a:gd name="connsiteX45" fmla="*/ 355414 w 517518"/>
              <a:gd name="connsiteY45" fmla="*/ 365372 h 549662"/>
              <a:gd name="connsiteX46" fmla="*/ 307593 w 517518"/>
              <a:gd name="connsiteY46" fmla="*/ 365372 h 549662"/>
              <a:gd name="connsiteX47" fmla="*/ 298677 w 517518"/>
              <a:gd name="connsiteY47" fmla="*/ 380716 h 549662"/>
              <a:gd name="connsiteX48" fmla="*/ 294624 w 517518"/>
              <a:gd name="connsiteY48" fmla="*/ 400097 h 549662"/>
              <a:gd name="connsiteX49" fmla="*/ 311645 w 517518"/>
              <a:gd name="connsiteY49" fmla="*/ 539400 h 549662"/>
              <a:gd name="connsiteX50" fmla="*/ 305567 w 517518"/>
              <a:gd name="connsiteY50" fmla="*/ 547879 h 549662"/>
              <a:gd name="connsiteX51" fmla="*/ 304351 w 517518"/>
              <a:gd name="connsiteY51" fmla="*/ 547879 h 549662"/>
              <a:gd name="connsiteX52" fmla="*/ 297461 w 517518"/>
              <a:gd name="connsiteY52" fmla="*/ 541419 h 549662"/>
              <a:gd name="connsiteX53" fmla="*/ 280440 w 517518"/>
              <a:gd name="connsiteY53" fmla="*/ 401712 h 549662"/>
              <a:gd name="connsiteX54" fmla="*/ 280035 w 517518"/>
              <a:gd name="connsiteY54" fmla="*/ 395655 h 549662"/>
              <a:gd name="connsiteX55" fmla="*/ 237483 w 517518"/>
              <a:gd name="connsiteY55" fmla="*/ 395655 h 549662"/>
              <a:gd name="connsiteX56" fmla="*/ 237077 w 517518"/>
              <a:gd name="connsiteY56" fmla="*/ 401712 h 549662"/>
              <a:gd name="connsiteX57" fmla="*/ 220462 w 517518"/>
              <a:gd name="connsiteY57" fmla="*/ 541419 h 549662"/>
              <a:gd name="connsiteX58" fmla="*/ 212357 w 517518"/>
              <a:gd name="connsiteY58" fmla="*/ 547879 h 549662"/>
              <a:gd name="connsiteX59" fmla="*/ 205872 w 517518"/>
              <a:gd name="connsiteY59" fmla="*/ 539400 h 549662"/>
              <a:gd name="connsiteX60" fmla="*/ 222893 w 517518"/>
              <a:gd name="connsiteY60" fmla="*/ 400097 h 549662"/>
              <a:gd name="connsiteX61" fmla="*/ 219246 w 517518"/>
              <a:gd name="connsiteY61" fmla="*/ 380716 h 549662"/>
              <a:gd name="connsiteX62" fmla="*/ 209925 w 517518"/>
              <a:gd name="connsiteY62" fmla="*/ 365372 h 549662"/>
              <a:gd name="connsiteX63" fmla="*/ 162509 w 517518"/>
              <a:gd name="connsiteY63" fmla="*/ 365372 h 549662"/>
              <a:gd name="connsiteX64" fmla="*/ 145083 w 517518"/>
              <a:gd name="connsiteY64" fmla="*/ 348414 h 549662"/>
              <a:gd name="connsiteX65" fmla="*/ 145083 w 517518"/>
              <a:gd name="connsiteY65" fmla="*/ 303594 h 549662"/>
              <a:gd name="connsiteX66" fmla="*/ 27963 w 517518"/>
              <a:gd name="connsiteY66" fmla="*/ 346395 h 549662"/>
              <a:gd name="connsiteX67" fmla="*/ 14589 w 517518"/>
              <a:gd name="connsiteY67" fmla="*/ 365776 h 549662"/>
              <a:gd name="connsiteX68" fmla="*/ 14589 w 517518"/>
              <a:gd name="connsiteY68" fmla="*/ 540611 h 549662"/>
              <a:gd name="connsiteX69" fmla="*/ 7295 w 517518"/>
              <a:gd name="connsiteY69" fmla="*/ 547879 h 549662"/>
              <a:gd name="connsiteX70" fmla="*/ 0 w 517518"/>
              <a:gd name="connsiteY70" fmla="*/ 540611 h 549662"/>
              <a:gd name="connsiteX71" fmla="*/ 0 w 517518"/>
              <a:gd name="connsiteY71" fmla="*/ 365776 h 549662"/>
              <a:gd name="connsiteX72" fmla="*/ 23100 w 517518"/>
              <a:gd name="connsiteY72" fmla="*/ 332666 h 549662"/>
              <a:gd name="connsiteX73" fmla="*/ 193715 w 517518"/>
              <a:gd name="connsiteY73" fmla="*/ 271292 h 549662"/>
              <a:gd name="connsiteX74" fmla="*/ 211141 w 517518"/>
              <a:gd name="connsiteY74" fmla="*/ 278560 h 549662"/>
              <a:gd name="connsiteX75" fmla="*/ 244777 w 517518"/>
              <a:gd name="connsiteY75" fmla="*/ 326206 h 549662"/>
              <a:gd name="connsiteX76" fmla="*/ 256935 w 517518"/>
              <a:gd name="connsiteY76" fmla="*/ 342761 h 549662"/>
              <a:gd name="connsiteX77" fmla="*/ 258962 w 517518"/>
              <a:gd name="connsiteY77" fmla="*/ 343972 h 549662"/>
              <a:gd name="connsiteX78" fmla="*/ 260583 w 517518"/>
              <a:gd name="connsiteY78" fmla="*/ 343165 h 549662"/>
              <a:gd name="connsiteX79" fmla="*/ 307998 w 517518"/>
              <a:gd name="connsiteY79" fmla="*/ 278560 h 549662"/>
              <a:gd name="connsiteX80" fmla="*/ 309619 w 517518"/>
              <a:gd name="connsiteY80" fmla="*/ 276541 h 549662"/>
              <a:gd name="connsiteX81" fmla="*/ 325830 w 517518"/>
              <a:gd name="connsiteY81" fmla="*/ 270485 h 549662"/>
              <a:gd name="connsiteX82" fmla="*/ 258959 w 517518"/>
              <a:gd name="connsiteY82" fmla="*/ 91369 h 549662"/>
              <a:gd name="connsiteX83" fmla="*/ 212810 w 517518"/>
              <a:gd name="connsiteY83" fmla="*/ 137113 h 549662"/>
              <a:gd name="connsiteX84" fmla="*/ 258959 w 517518"/>
              <a:gd name="connsiteY84" fmla="*/ 183262 h 549662"/>
              <a:gd name="connsiteX85" fmla="*/ 305108 w 517518"/>
              <a:gd name="connsiteY85" fmla="*/ 137113 h 549662"/>
              <a:gd name="connsiteX86" fmla="*/ 258959 w 517518"/>
              <a:gd name="connsiteY86" fmla="*/ 91369 h 549662"/>
              <a:gd name="connsiteX87" fmla="*/ 258959 w 517518"/>
              <a:gd name="connsiteY87" fmla="*/ 76796 h 549662"/>
              <a:gd name="connsiteX88" fmla="*/ 319276 w 517518"/>
              <a:gd name="connsiteY88" fmla="*/ 137113 h 549662"/>
              <a:gd name="connsiteX89" fmla="*/ 258959 w 517518"/>
              <a:gd name="connsiteY89" fmla="*/ 197835 h 549662"/>
              <a:gd name="connsiteX90" fmla="*/ 198237 w 517518"/>
              <a:gd name="connsiteY90" fmla="*/ 137113 h 549662"/>
              <a:gd name="connsiteX91" fmla="*/ 258959 w 517518"/>
              <a:gd name="connsiteY91" fmla="*/ 76796 h 549662"/>
              <a:gd name="connsiteX92" fmla="*/ 248041 w 517518"/>
              <a:gd name="connsiteY92" fmla="*/ 14156 h 549662"/>
              <a:gd name="connsiteX93" fmla="*/ 247233 w 517518"/>
              <a:gd name="connsiteY93" fmla="*/ 15370 h 549662"/>
              <a:gd name="connsiteX94" fmla="*/ 247233 w 517518"/>
              <a:gd name="connsiteY94" fmla="*/ 25886 h 549662"/>
              <a:gd name="connsiteX95" fmla="*/ 235503 w 517518"/>
              <a:gd name="connsiteY95" fmla="*/ 40446 h 549662"/>
              <a:gd name="connsiteX96" fmla="*/ 207191 w 517518"/>
              <a:gd name="connsiteY96" fmla="*/ 52176 h 549662"/>
              <a:gd name="connsiteX97" fmla="*/ 188181 w 517518"/>
              <a:gd name="connsiteY97" fmla="*/ 50153 h 549662"/>
              <a:gd name="connsiteX98" fmla="*/ 180900 w 517518"/>
              <a:gd name="connsiteY98" fmla="*/ 42873 h 549662"/>
              <a:gd name="connsiteX99" fmla="*/ 179282 w 517518"/>
              <a:gd name="connsiteY99" fmla="*/ 42873 h 549662"/>
              <a:gd name="connsiteX100" fmla="*/ 163913 w 517518"/>
              <a:gd name="connsiteY100" fmla="*/ 58243 h 549662"/>
              <a:gd name="connsiteX101" fmla="*/ 163913 w 517518"/>
              <a:gd name="connsiteY101" fmla="*/ 59456 h 549662"/>
              <a:gd name="connsiteX102" fmla="*/ 172002 w 517518"/>
              <a:gd name="connsiteY102" fmla="*/ 67141 h 549662"/>
              <a:gd name="connsiteX103" fmla="*/ 174024 w 517518"/>
              <a:gd name="connsiteY103" fmla="*/ 85747 h 549662"/>
              <a:gd name="connsiteX104" fmla="*/ 162699 w 517518"/>
              <a:gd name="connsiteY104" fmla="*/ 114059 h 549662"/>
              <a:gd name="connsiteX105" fmla="*/ 147734 w 517518"/>
              <a:gd name="connsiteY105" fmla="*/ 125789 h 549662"/>
              <a:gd name="connsiteX106" fmla="*/ 136814 w 517518"/>
              <a:gd name="connsiteY106" fmla="*/ 125789 h 549662"/>
              <a:gd name="connsiteX107" fmla="*/ 136005 w 517518"/>
              <a:gd name="connsiteY107" fmla="*/ 126598 h 549662"/>
              <a:gd name="connsiteX108" fmla="*/ 136005 w 517518"/>
              <a:gd name="connsiteY108" fmla="*/ 148439 h 549662"/>
              <a:gd name="connsiteX109" fmla="*/ 136814 w 517518"/>
              <a:gd name="connsiteY109" fmla="*/ 149248 h 549662"/>
              <a:gd name="connsiteX110" fmla="*/ 148139 w 517518"/>
              <a:gd name="connsiteY110" fmla="*/ 149248 h 549662"/>
              <a:gd name="connsiteX111" fmla="*/ 162699 w 517518"/>
              <a:gd name="connsiteY111" fmla="*/ 160573 h 549662"/>
              <a:gd name="connsiteX112" fmla="*/ 174429 w 517518"/>
              <a:gd name="connsiteY112" fmla="*/ 188481 h 549662"/>
              <a:gd name="connsiteX113" fmla="*/ 172002 w 517518"/>
              <a:gd name="connsiteY113" fmla="*/ 207086 h 549662"/>
              <a:gd name="connsiteX114" fmla="*/ 163913 w 517518"/>
              <a:gd name="connsiteY114" fmla="*/ 215175 h 549662"/>
              <a:gd name="connsiteX115" fmla="*/ 163913 w 517518"/>
              <a:gd name="connsiteY115" fmla="*/ 216793 h 549662"/>
              <a:gd name="connsiteX116" fmla="*/ 179282 w 517518"/>
              <a:gd name="connsiteY116" fmla="*/ 232163 h 549662"/>
              <a:gd name="connsiteX117" fmla="*/ 180900 w 517518"/>
              <a:gd name="connsiteY117" fmla="*/ 232163 h 549662"/>
              <a:gd name="connsiteX118" fmla="*/ 189394 w 517518"/>
              <a:gd name="connsiteY118" fmla="*/ 223669 h 549662"/>
              <a:gd name="connsiteX119" fmla="*/ 199910 w 517518"/>
              <a:gd name="connsiteY119" fmla="*/ 218816 h 549662"/>
              <a:gd name="connsiteX120" fmla="*/ 207999 w 517518"/>
              <a:gd name="connsiteY120" fmla="*/ 221242 h 549662"/>
              <a:gd name="connsiteX121" fmla="*/ 235503 w 517518"/>
              <a:gd name="connsiteY121" fmla="*/ 232567 h 549662"/>
              <a:gd name="connsiteX122" fmla="*/ 247233 w 517518"/>
              <a:gd name="connsiteY122" fmla="*/ 247533 h 549662"/>
              <a:gd name="connsiteX123" fmla="*/ 247233 w 517518"/>
              <a:gd name="connsiteY123" fmla="*/ 259666 h 549662"/>
              <a:gd name="connsiteX124" fmla="*/ 248041 w 517518"/>
              <a:gd name="connsiteY124" fmla="*/ 260475 h 549662"/>
              <a:gd name="connsiteX125" fmla="*/ 269883 w 517518"/>
              <a:gd name="connsiteY125" fmla="*/ 260475 h 549662"/>
              <a:gd name="connsiteX126" fmla="*/ 270691 w 517518"/>
              <a:gd name="connsiteY126" fmla="*/ 259666 h 549662"/>
              <a:gd name="connsiteX127" fmla="*/ 270691 w 517518"/>
              <a:gd name="connsiteY127" fmla="*/ 247533 h 549662"/>
              <a:gd name="connsiteX128" fmla="*/ 282421 w 517518"/>
              <a:gd name="connsiteY128" fmla="*/ 232567 h 549662"/>
              <a:gd name="connsiteX129" fmla="*/ 309925 w 517518"/>
              <a:gd name="connsiteY129" fmla="*/ 221242 h 549662"/>
              <a:gd name="connsiteX130" fmla="*/ 328126 w 517518"/>
              <a:gd name="connsiteY130" fmla="*/ 223669 h 549662"/>
              <a:gd name="connsiteX131" fmla="*/ 336619 w 517518"/>
              <a:gd name="connsiteY131" fmla="*/ 232163 h 549662"/>
              <a:gd name="connsiteX132" fmla="*/ 338237 w 517518"/>
              <a:gd name="connsiteY132" fmla="*/ 232163 h 549662"/>
              <a:gd name="connsiteX133" fmla="*/ 353607 w 517518"/>
              <a:gd name="connsiteY133" fmla="*/ 216793 h 549662"/>
              <a:gd name="connsiteX134" fmla="*/ 353607 w 517518"/>
              <a:gd name="connsiteY134" fmla="*/ 215175 h 549662"/>
              <a:gd name="connsiteX135" fmla="*/ 345113 w 517518"/>
              <a:gd name="connsiteY135" fmla="*/ 207086 h 549662"/>
              <a:gd name="connsiteX136" fmla="*/ 342686 w 517518"/>
              <a:gd name="connsiteY136" fmla="*/ 188481 h 549662"/>
              <a:gd name="connsiteX137" fmla="*/ 354820 w 517518"/>
              <a:gd name="connsiteY137" fmla="*/ 160573 h 549662"/>
              <a:gd name="connsiteX138" fmla="*/ 369381 w 517518"/>
              <a:gd name="connsiteY138" fmla="*/ 149248 h 549662"/>
              <a:gd name="connsiteX139" fmla="*/ 381110 w 517518"/>
              <a:gd name="connsiteY139" fmla="*/ 149248 h 549662"/>
              <a:gd name="connsiteX140" fmla="*/ 381919 w 517518"/>
              <a:gd name="connsiteY140" fmla="*/ 148439 h 549662"/>
              <a:gd name="connsiteX141" fmla="*/ 381919 w 517518"/>
              <a:gd name="connsiteY141" fmla="*/ 126598 h 549662"/>
              <a:gd name="connsiteX142" fmla="*/ 381110 w 517518"/>
              <a:gd name="connsiteY142" fmla="*/ 125789 h 549662"/>
              <a:gd name="connsiteX143" fmla="*/ 369785 w 517518"/>
              <a:gd name="connsiteY143" fmla="*/ 125789 h 549662"/>
              <a:gd name="connsiteX144" fmla="*/ 354820 w 517518"/>
              <a:gd name="connsiteY144" fmla="*/ 114059 h 549662"/>
              <a:gd name="connsiteX145" fmla="*/ 343495 w 517518"/>
              <a:gd name="connsiteY145" fmla="*/ 85747 h 549662"/>
              <a:gd name="connsiteX146" fmla="*/ 345922 w 517518"/>
              <a:gd name="connsiteY146" fmla="*/ 67141 h 549662"/>
              <a:gd name="connsiteX147" fmla="*/ 353607 w 517518"/>
              <a:gd name="connsiteY147" fmla="*/ 59456 h 549662"/>
              <a:gd name="connsiteX148" fmla="*/ 353607 w 517518"/>
              <a:gd name="connsiteY148" fmla="*/ 58243 h 549662"/>
              <a:gd name="connsiteX149" fmla="*/ 338237 w 517518"/>
              <a:gd name="connsiteY149" fmla="*/ 42873 h 549662"/>
              <a:gd name="connsiteX150" fmla="*/ 336619 w 517518"/>
              <a:gd name="connsiteY150" fmla="*/ 42873 h 549662"/>
              <a:gd name="connsiteX151" fmla="*/ 329339 w 517518"/>
              <a:gd name="connsiteY151" fmla="*/ 50153 h 549662"/>
              <a:gd name="connsiteX152" fmla="*/ 310734 w 517518"/>
              <a:gd name="connsiteY152" fmla="*/ 52176 h 549662"/>
              <a:gd name="connsiteX153" fmla="*/ 282421 w 517518"/>
              <a:gd name="connsiteY153" fmla="*/ 40446 h 549662"/>
              <a:gd name="connsiteX154" fmla="*/ 270691 w 517518"/>
              <a:gd name="connsiteY154" fmla="*/ 25886 h 549662"/>
              <a:gd name="connsiteX155" fmla="*/ 270691 w 517518"/>
              <a:gd name="connsiteY155" fmla="*/ 15370 h 549662"/>
              <a:gd name="connsiteX156" fmla="*/ 269883 w 517518"/>
              <a:gd name="connsiteY156" fmla="*/ 14156 h 549662"/>
              <a:gd name="connsiteX157" fmla="*/ 248041 w 517518"/>
              <a:gd name="connsiteY157" fmla="*/ 0 h 549662"/>
              <a:gd name="connsiteX158" fmla="*/ 269883 w 517518"/>
              <a:gd name="connsiteY158" fmla="*/ 0 h 549662"/>
              <a:gd name="connsiteX159" fmla="*/ 284848 w 517518"/>
              <a:gd name="connsiteY159" fmla="*/ 15370 h 549662"/>
              <a:gd name="connsiteX160" fmla="*/ 284848 w 517518"/>
              <a:gd name="connsiteY160" fmla="*/ 25886 h 549662"/>
              <a:gd name="connsiteX161" fmla="*/ 285657 w 517518"/>
              <a:gd name="connsiteY161" fmla="*/ 26695 h 549662"/>
              <a:gd name="connsiteX162" fmla="*/ 318014 w 517518"/>
              <a:gd name="connsiteY162" fmla="*/ 40446 h 549662"/>
              <a:gd name="connsiteX163" fmla="*/ 319227 w 517518"/>
              <a:gd name="connsiteY163" fmla="*/ 40042 h 549662"/>
              <a:gd name="connsiteX164" fmla="*/ 326912 w 517518"/>
              <a:gd name="connsiteY164" fmla="*/ 32357 h 549662"/>
              <a:gd name="connsiteX165" fmla="*/ 348349 w 517518"/>
              <a:gd name="connsiteY165" fmla="*/ 32357 h 549662"/>
              <a:gd name="connsiteX166" fmla="*/ 363314 w 517518"/>
              <a:gd name="connsiteY166" fmla="*/ 48131 h 549662"/>
              <a:gd name="connsiteX167" fmla="*/ 363314 w 517518"/>
              <a:gd name="connsiteY167" fmla="*/ 69568 h 549662"/>
              <a:gd name="connsiteX168" fmla="*/ 356034 w 517518"/>
              <a:gd name="connsiteY168" fmla="*/ 77253 h 549662"/>
              <a:gd name="connsiteX169" fmla="*/ 356034 w 517518"/>
              <a:gd name="connsiteY169" fmla="*/ 78466 h 549662"/>
              <a:gd name="connsiteX170" fmla="*/ 368976 w 517518"/>
              <a:gd name="connsiteY170" fmla="*/ 110823 h 549662"/>
              <a:gd name="connsiteX171" fmla="*/ 369785 w 517518"/>
              <a:gd name="connsiteY171" fmla="*/ 111228 h 549662"/>
              <a:gd name="connsiteX172" fmla="*/ 381110 w 517518"/>
              <a:gd name="connsiteY172" fmla="*/ 111228 h 549662"/>
              <a:gd name="connsiteX173" fmla="*/ 396076 w 517518"/>
              <a:gd name="connsiteY173" fmla="*/ 126598 h 549662"/>
              <a:gd name="connsiteX174" fmla="*/ 396076 w 517518"/>
              <a:gd name="connsiteY174" fmla="*/ 148439 h 549662"/>
              <a:gd name="connsiteX175" fmla="*/ 381110 w 517518"/>
              <a:gd name="connsiteY175" fmla="*/ 163404 h 549662"/>
              <a:gd name="connsiteX176" fmla="*/ 369381 w 517518"/>
              <a:gd name="connsiteY176" fmla="*/ 163404 h 549662"/>
              <a:gd name="connsiteX177" fmla="*/ 368572 w 517518"/>
              <a:gd name="connsiteY177" fmla="*/ 164213 h 549662"/>
              <a:gd name="connsiteX178" fmla="*/ 354820 w 517518"/>
              <a:gd name="connsiteY178" fmla="*/ 195761 h 549662"/>
              <a:gd name="connsiteX179" fmla="*/ 355225 w 517518"/>
              <a:gd name="connsiteY179" fmla="*/ 196974 h 549662"/>
              <a:gd name="connsiteX180" fmla="*/ 363314 w 517518"/>
              <a:gd name="connsiteY180" fmla="*/ 205468 h 549662"/>
              <a:gd name="connsiteX181" fmla="*/ 363314 w 517518"/>
              <a:gd name="connsiteY181" fmla="*/ 226905 h 549662"/>
              <a:gd name="connsiteX182" fmla="*/ 348349 w 517518"/>
              <a:gd name="connsiteY182" fmla="*/ 242274 h 549662"/>
              <a:gd name="connsiteX183" fmla="*/ 326912 w 517518"/>
              <a:gd name="connsiteY183" fmla="*/ 242274 h 549662"/>
              <a:gd name="connsiteX184" fmla="*/ 318014 w 517518"/>
              <a:gd name="connsiteY184" fmla="*/ 233781 h 549662"/>
              <a:gd name="connsiteX185" fmla="*/ 317205 w 517518"/>
              <a:gd name="connsiteY185" fmla="*/ 233376 h 549662"/>
              <a:gd name="connsiteX186" fmla="*/ 285657 w 517518"/>
              <a:gd name="connsiteY186" fmla="*/ 246724 h 549662"/>
              <a:gd name="connsiteX187" fmla="*/ 284848 w 517518"/>
              <a:gd name="connsiteY187" fmla="*/ 247533 h 549662"/>
              <a:gd name="connsiteX188" fmla="*/ 284848 w 517518"/>
              <a:gd name="connsiteY188" fmla="*/ 259666 h 549662"/>
              <a:gd name="connsiteX189" fmla="*/ 269883 w 517518"/>
              <a:gd name="connsiteY189" fmla="*/ 274632 h 549662"/>
              <a:gd name="connsiteX190" fmla="*/ 248041 w 517518"/>
              <a:gd name="connsiteY190" fmla="*/ 274632 h 549662"/>
              <a:gd name="connsiteX191" fmla="*/ 232672 w 517518"/>
              <a:gd name="connsiteY191" fmla="*/ 259666 h 549662"/>
              <a:gd name="connsiteX192" fmla="*/ 232672 w 517518"/>
              <a:gd name="connsiteY192" fmla="*/ 247533 h 549662"/>
              <a:gd name="connsiteX193" fmla="*/ 232267 w 517518"/>
              <a:gd name="connsiteY193" fmla="*/ 246724 h 549662"/>
              <a:gd name="connsiteX194" fmla="*/ 200315 w 517518"/>
              <a:gd name="connsiteY194" fmla="*/ 233376 h 549662"/>
              <a:gd name="connsiteX195" fmla="*/ 199506 w 517518"/>
              <a:gd name="connsiteY195" fmla="*/ 233781 h 549662"/>
              <a:gd name="connsiteX196" fmla="*/ 191012 w 517518"/>
              <a:gd name="connsiteY196" fmla="*/ 242274 h 549662"/>
              <a:gd name="connsiteX197" fmla="*/ 169575 w 517518"/>
              <a:gd name="connsiteY197" fmla="*/ 242274 h 549662"/>
              <a:gd name="connsiteX198" fmla="*/ 154206 w 517518"/>
              <a:gd name="connsiteY198" fmla="*/ 226905 h 549662"/>
              <a:gd name="connsiteX199" fmla="*/ 154206 w 517518"/>
              <a:gd name="connsiteY199" fmla="*/ 205468 h 549662"/>
              <a:gd name="connsiteX200" fmla="*/ 162699 w 517518"/>
              <a:gd name="connsiteY200" fmla="*/ 196974 h 549662"/>
              <a:gd name="connsiteX201" fmla="*/ 162699 w 517518"/>
              <a:gd name="connsiteY201" fmla="*/ 195761 h 549662"/>
              <a:gd name="connsiteX202" fmla="*/ 149352 w 517518"/>
              <a:gd name="connsiteY202" fmla="*/ 164213 h 549662"/>
              <a:gd name="connsiteX203" fmla="*/ 148139 w 517518"/>
              <a:gd name="connsiteY203" fmla="*/ 163404 h 549662"/>
              <a:gd name="connsiteX204" fmla="*/ 136814 w 517518"/>
              <a:gd name="connsiteY204" fmla="*/ 163404 h 549662"/>
              <a:gd name="connsiteX205" fmla="*/ 121444 w 517518"/>
              <a:gd name="connsiteY205" fmla="*/ 148439 h 549662"/>
              <a:gd name="connsiteX206" fmla="*/ 121444 w 517518"/>
              <a:gd name="connsiteY206" fmla="*/ 126598 h 549662"/>
              <a:gd name="connsiteX207" fmla="*/ 136814 w 517518"/>
              <a:gd name="connsiteY207" fmla="*/ 111228 h 549662"/>
              <a:gd name="connsiteX208" fmla="*/ 147734 w 517518"/>
              <a:gd name="connsiteY208" fmla="*/ 111228 h 549662"/>
              <a:gd name="connsiteX209" fmla="*/ 148543 w 517518"/>
              <a:gd name="connsiteY209" fmla="*/ 110823 h 549662"/>
              <a:gd name="connsiteX210" fmla="*/ 161890 w 517518"/>
              <a:gd name="connsiteY210" fmla="*/ 78466 h 549662"/>
              <a:gd name="connsiteX211" fmla="*/ 161486 w 517518"/>
              <a:gd name="connsiteY211" fmla="*/ 77253 h 549662"/>
              <a:gd name="connsiteX212" fmla="*/ 154206 w 517518"/>
              <a:gd name="connsiteY212" fmla="*/ 69568 h 549662"/>
              <a:gd name="connsiteX213" fmla="*/ 154206 w 517518"/>
              <a:gd name="connsiteY213" fmla="*/ 48131 h 549662"/>
              <a:gd name="connsiteX214" fmla="*/ 169575 w 517518"/>
              <a:gd name="connsiteY214" fmla="*/ 32357 h 549662"/>
              <a:gd name="connsiteX215" fmla="*/ 191012 w 517518"/>
              <a:gd name="connsiteY215" fmla="*/ 32357 h 549662"/>
              <a:gd name="connsiteX216" fmla="*/ 198292 w 517518"/>
              <a:gd name="connsiteY216" fmla="*/ 40042 h 549662"/>
              <a:gd name="connsiteX217" fmla="*/ 199506 w 517518"/>
              <a:gd name="connsiteY217" fmla="*/ 40446 h 549662"/>
              <a:gd name="connsiteX218" fmla="*/ 232267 w 517518"/>
              <a:gd name="connsiteY218" fmla="*/ 26695 h 549662"/>
              <a:gd name="connsiteX219" fmla="*/ 232672 w 517518"/>
              <a:gd name="connsiteY219" fmla="*/ 25886 h 549662"/>
              <a:gd name="connsiteX220" fmla="*/ 232672 w 517518"/>
              <a:gd name="connsiteY220" fmla="*/ 15370 h 549662"/>
              <a:gd name="connsiteX221" fmla="*/ 248041 w 517518"/>
              <a:gd name="connsiteY221" fmla="*/ 0 h 54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517518" h="549662">
                <a:moveTo>
                  <a:pt x="417909" y="442913"/>
                </a:moveTo>
                <a:cubicBezTo>
                  <a:pt x="421878" y="442913"/>
                  <a:pt x="424656" y="446173"/>
                  <a:pt x="424656" y="450247"/>
                </a:cubicBezTo>
                <a:lnTo>
                  <a:pt x="424656" y="542328"/>
                </a:lnTo>
                <a:cubicBezTo>
                  <a:pt x="424656" y="545995"/>
                  <a:pt x="421878" y="549662"/>
                  <a:pt x="417909" y="549662"/>
                </a:cubicBezTo>
                <a:cubicBezTo>
                  <a:pt x="413940" y="549662"/>
                  <a:pt x="410765" y="545995"/>
                  <a:pt x="410765" y="542328"/>
                </a:cubicBezTo>
                <a:lnTo>
                  <a:pt x="410765" y="450247"/>
                </a:lnTo>
                <a:cubicBezTo>
                  <a:pt x="410765" y="446173"/>
                  <a:pt x="413940" y="442913"/>
                  <a:pt x="417909" y="442913"/>
                </a:cubicBezTo>
                <a:close/>
                <a:moveTo>
                  <a:pt x="98225" y="442913"/>
                </a:moveTo>
                <a:cubicBezTo>
                  <a:pt x="102194" y="442913"/>
                  <a:pt x="104972" y="446173"/>
                  <a:pt x="104972" y="450247"/>
                </a:cubicBezTo>
                <a:lnTo>
                  <a:pt x="104972" y="542328"/>
                </a:lnTo>
                <a:cubicBezTo>
                  <a:pt x="104972" y="545995"/>
                  <a:pt x="102194" y="549662"/>
                  <a:pt x="98225" y="549662"/>
                </a:cubicBezTo>
                <a:cubicBezTo>
                  <a:pt x="94256" y="549662"/>
                  <a:pt x="91081" y="545995"/>
                  <a:pt x="91081" y="542328"/>
                </a:cubicBezTo>
                <a:lnTo>
                  <a:pt x="91081" y="450247"/>
                </a:lnTo>
                <a:cubicBezTo>
                  <a:pt x="91081" y="446173"/>
                  <a:pt x="94256" y="442913"/>
                  <a:pt x="98225" y="442913"/>
                </a:cubicBezTo>
                <a:close/>
                <a:moveTo>
                  <a:pt x="226541" y="365372"/>
                </a:moveTo>
                <a:lnTo>
                  <a:pt x="231404" y="373852"/>
                </a:lnTo>
                <a:cubicBezTo>
                  <a:pt x="232620" y="376274"/>
                  <a:pt x="233835" y="378697"/>
                  <a:pt x="235051" y="381523"/>
                </a:cubicBezTo>
                <a:lnTo>
                  <a:pt x="282467" y="381523"/>
                </a:lnTo>
                <a:cubicBezTo>
                  <a:pt x="283682" y="378697"/>
                  <a:pt x="284898" y="376274"/>
                  <a:pt x="286114" y="373852"/>
                </a:cubicBezTo>
                <a:lnTo>
                  <a:pt x="290977" y="365372"/>
                </a:lnTo>
                <a:close/>
                <a:moveTo>
                  <a:pt x="196957" y="287040"/>
                </a:moveTo>
                <a:lnTo>
                  <a:pt x="159267" y="299557"/>
                </a:lnTo>
                <a:lnTo>
                  <a:pt x="159267" y="348414"/>
                </a:lnTo>
                <a:cubicBezTo>
                  <a:pt x="159267" y="349625"/>
                  <a:pt x="160888" y="350836"/>
                  <a:pt x="162509" y="350836"/>
                </a:cubicBezTo>
                <a:lnTo>
                  <a:pt x="244777" y="350836"/>
                </a:lnTo>
                <a:lnTo>
                  <a:pt x="233025" y="333878"/>
                </a:lnTo>
                <a:lnTo>
                  <a:pt x="200604" y="288251"/>
                </a:lnTo>
                <a:cubicBezTo>
                  <a:pt x="199793" y="287040"/>
                  <a:pt x="198578" y="286636"/>
                  <a:pt x="196957" y="287040"/>
                </a:cubicBezTo>
                <a:close/>
                <a:moveTo>
                  <a:pt x="322182" y="285424"/>
                </a:moveTo>
                <a:cubicBezTo>
                  <a:pt x="321372" y="285424"/>
                  <a:pt x="320561" y="285828"/>
                  <a:pt x="319751" y="286636"/>
                </a:cubicBezTo>
                <a:lnTo>
                  <a:pt x="273146" y="350836"/>
                </a:lnTo>
                <a:lnTo>
                  <a:pt x="355414" y="350836"/>
                </a:lnTo>
                <a:cubicBezTo>
                  <a:pt x="357035" y="350836"/>
                  <a:pt x="358250" y="349625"/>
                  <a:pt x="358250" y="348414"/>
                </a:cubicBezTo>
                <a:lnTo>
                  <a:pt x="358250" y="298345"/>
                </a:lnTo>
                <a:close/>
                <a:moveTo>
                  <a:pt x="325830" y="270485"/>
                </a:moveTo>
                <a:lnTo>
                  <a:pt x="327045" y="271292"/>
                </a:lnTo>
                <a:lnTo>
                  <a:pt x="495228" y="333474"/>
                </a:lnTo>
                <a:cubicBezTo>
                  <a:pt x="509413" y="339934"/>
                  <a:pt x="517518" y="350836"/>
                  <a:pt x="517518" y="363353"/>
                </a:cubicBezTo>
                <a:lnTo>
                  <a:pt x="517518" y="540611"/>
                </a:lnTo>
                <a:cubicBezTo>
                  <a:pt x="517518" y="544245"/>
                  <a:pt x="514276" y="547879"/>
                  <a:pt x="510223" y="547879"/>
                </a:cubicBezTo>
                <a:cubicBezTo>
                  <a:pt x="506576" y="547879"/>
                  <a:pt x="502928" y="544245"/>
                  <a:pt x="502928" y="540611"/>
                </a:cubicBezTo>
                <a:lnTo>
                  <a:pt x="502928" y="363353"/>
                </a:lnTo>
                <a:cubicBezTo>
                  <a:pt x="502928" y="354874"/>
                  <a:pt x="495634" y="349625"/>
                  <a:pt x="489555" y="346395"/>
                </a:cubicBezTo>
                <a:lnTo>
                  <a:pt x="372840" y="302787"/>
                </a:lnTo>
                <a:lnTo>
                  <a:pt x="372840" y="348414"/>
                </a:lnTo>
                <a:cubicBezTo>
                  <a:pt x="372840" y="357700"/>
                  <a:pt x="364735" y="365372"/>
                  <a:pt x="355414" y="365372"/>
                </a:cubicBezTo>
                <a:lnTo>
                  <a:pt x="307593" y="365372"/>
                </a:lnTo>
                <a:lnTo>
                  <a:pt x="298677" y="380716"/>
                </a:lnTo>
                <a:cubicBezTo>
                  <a:pt x="295435" y="386369"/>
                  <a:pt x="293814" y="393233"/>
                  <a:pt x="294624" y="400097"/>
                </a:cubicBezTo>
                <a:lnTo>
                  <a:pt x="311645" y="539400"/>
                </a:lnTo>
                <a:cubicBezTo>
                  <a:pt x="312051" y="543438"/>
                  <a:pt x="309214" y="547072"/>
                  <a:pt x="305567" y="547879"/>
                </a:cubicBezTo>
                <a:cubicBezTo>
                  <a:pt x="305161" y="547879"/>
                  <a:pt x="304756" y="547879"/>
                  <a:pt x="304351" y="547879"/>
                </a:cubicBezTo>
                <a:cubicBezTo>
                  <a:pt x="301109" y="547879"/>
                  <a:pt x="298272" y="545053"/>
                  <a:pt x="297461" y="541419"/>
                </a:cubicBezTo>
                <a:lnTo>
                  <a:pt x="280440" y="401712"/>
                </a:lnTo>
                <a:cubicBezTo>
                  <a:pt x="280035" y="399693"/>
                  <a:pt x="280035" y="398078"/>
                  <a:pt x="280035" y="395655"/>
                </a:cubicBezTo>
                <a:lnTo>
                  <a:pt x="237483" y="395655"/>
                </a:lnTo>
                <a:cubicBezTo>
                  <a:pt x="237483" y="398078"/>
                  <a:pt x="237483" y="399693"/>
                  <a:pt x="237077" y="401712"/>
                </a:cubicBezTo>
                <a:lnTo>
                  <a:pt x="220462" y="541419"/>
                </a:lnTo>
                <a:cubicBezTo>
                  <a:pt x="219651" y="545457"/>
                  <a:pt x="216004" y="547879"/>
                  <a:pt x="212357" y="547879"/>
                </a:cubicBezTo>
                <a:cubicBezTo>
                  <a:pt x="208304" y="547072"/>
                  <a:pt x="205872" y="543438"/>
                  <a:pt x="205872" y="539400"/>
                </a:cubicBezTo>
                <a:lnTo>
                  <a:pt x="222893" y="400097"/>
                </a:lnTo>
                <a:cubicBezTo>
                  <a:pt x="224109" y="393233"/>
                  <a:pt x="222488" y="386369"/>
                  <a:pt x="219246" y="380716"/>
                </a:cubicBezTo>
                <a:lnTo>
                  <a:pt x="209925" y="365372"/>
                </a:lnTo>
                <a:lnTo>
                  <a:pt x="162509" y="365372"/>
                </a:lnTo>
                <a:cubicBezTo>
                  <a:pt x="152783" y="365372"/>
                  <a:pt x="145083" y="357700"/>
                  <a:pt x="145083" y="348414"/>
                </a:cubicBezTo>
                <a:lnTo>
                  <a:pt x="145083" y="303594"/>
                </a:lnTo>
                <a:lnTo>
                  <a:pt x="27963" y="346395"/>
                </a:lnTo>
                <a:cubicBezTo>
                  <a:pt x="21074" y="348414"/>
                  <a:pt x="14589" y="358104"/>
                  <a:pt x="14589" y="365776"/>
                </a:cubicBezTo>
                <a:lnTo>
                  <a:pt x="14589" y="540611"/>
                </a:lnTo>
                <a:cubicBezTo>
                  <a:pt x="14589" y="544245"/>
                  <a:pt x="11347" y="547879"/>
                  <a:pt x="7295" y="547879"/>
                </a:cubicBezTo>
                <a:cubicBezTo>
                  <a:pt x="3647" y="547879"/>
                  <a:pt x="0" y="544245"/>
                  <a:pt x="0" y="540611"/>
                </a:cubicBezTo>
                <a:lnTo>
                  <a:pt x="0" y="365776"/>
                </a:lnTo>
                <a:cubicBezTo>
                  <a:pt x="0" y="352048"/>
                  <a:pt x="10942" y="337512"/>
                  <a:pt x="23100" y="332666"/>
                </a:cubicBezTo>
                <a:lnTo>
                  <a:pt x="193715" y="271292"/>
                </a:lnTo>
                <a:cubicBezTo>
                  <a:pt x="200199" y="270081"/>
                  <a:pt x="207088" y="272504"/>
                  <a:pt x="211141" y="278560"/>
                </a:cubicBezTo>
                <a:lnTo>
                  <a:pt x="244777" y="326206"/>
                </a:lnTo>
                <a:lnTo>
                  <a:pt x="256935" y="342761"/>
                </a:lnTo>
                <a:cubicBezTo>
                  <a:pt x="257340" y="343568"/>
                  <a:pt x="258556" y="343972"/>
                  <a:pt x="258962" y="343972"/>
                </a:cubicBezTo>
                <a:cubicBezTo>
                  <a:pt x="259367" y="343972"/>
                  <a:pt x="260177" y="343972"/>
                  <a:pt x="260583" y="343165"/>
                </a:cubicBezTo>
                <a:lnTo>
                  <a:pt x="307998" y="278560"/>
                </a:lnTo>
                <a:cubicBezTo>
                  <a:pt x="308403" y="277753"/>
                  <a:pt x="309214" y="277349"/>
                  <a:pt x="309619" y="276541"/>
                </a:cubicBezTo>
                <a:cubicBezTo>
                  <a:pt x="313672" y="271696"/>
                  <a:pt x="319751" y="269677"/>
                  <a:pt x="325830" y="270485"/>
                </a:cubicBezTo>
                <a:close/>
                <a:moveTo>
                  <a:pt x="258959" y="91369"/>
                </a:moveTo>
                <a:cubicBezTo>
                  <a:pt x="233456" y="91369"/>
                  <a:pt x="212810" y="112015"/>
                  <a:pt x="212810" y="137113"/>
                </a:cubicBezTo>
                <a:cubicBezTo>
                  <a:pt x="212810" y="162617"/>
                  <a:pt x="233456" y="183262"/>
                  <a:pt x="258959" y="183262"/>
                </a:cubicBezTo>
                <a:cubicBezTo>
                  <a:pt x="284057" y="183262"/>
                  <a:pt x="305108" y="162617"/>
                  <a:pt x="305108" y="137113"/>
                </a:cubicBezTo>
                <a:cubicBezTo>
                  <a:pt x="305108" y="112015"/>
                  <a:pt x="284057" y="91369"/>
                  <a:pt x="258959" y="91369"/>
                </a:cubicBezTo>
                <a:close/>
                <a:moveTo>
                  <a:pt x="258959" y="76796"/>
                </a:moveTo>
                <a:cubicBezTo>
                  <a:pt x="292154" y="76796"/>
                  <a:pt x="319276" y="103919"/>
                  <a:pt x="319276" y="137113"/>
                </a:cubicBezTo>
                <a:cubicBezTo>
                  <a:pt x="319276" y="170713"/>
                  <a:pt x="292154" y="197835"/>
                  <a:pt x="258959" y="197835"/>
                </a:cubicBezTo>
                <a:cubicBezTo>
                  <a:pt x="225360" y="197835"/>
                  <a:pt x="198237" y="170713"/>
                  <a:pt x="198237" y="137113"/>
                </a:cubicBezTo>
                <a:cubicBezTo>
                  <a:pt x="198237" y="103919"/>
                  <a:pt x="225360" y="76796"/>
                  <a:pt x="258959" y="76796"/>
                </a:cubicBezTo>
                <a:close/>
                <a:moveTo>
                  <a:pt x="248041" y="14156"/>
                </a:moveTo>
                <a:cubicBezTo>
                  <a:pt x="247233" y="14156"/>
                  <a:pt x="247233" y="14561"/>
                  <a:pt x="247233" y="15370"/>
                </a:cubicBezTo>
                <a:lnTo>
                  <a:pt x="247233" y="25886"/>
                </a:lnTo>
                <a:cubicBezTo>
                  <a:pt x="247233" y="32762"/>
                  <a:pt x="242379" y="38828"/>
                  <a:pt x="235503" y="40446"/>
                </a:cubicBezTo>
                <a:cubicBezTo>
                  <a:pt x="225391" y="42873"/>
                  <a:pt x="215684" y="46918"/>
                  <a:pt x="207191" y="52176"/>
                </a:cubicBezTo>
                <a:cubicBezTo>
                  <a:pt x="201124" y="56220"/>
                  <a:pt x="193439" y="55007"/>
                  <a:pt x="188181" y="50153"/>
                </a:cubicBezTo>
                <a:lnTo>
                  <a:pt x="180900" y="42873"/>
                </a:lnTo>
                <a:cubicBezTo>
                  <a:pt x="180496" y="42064"/>
                  <a:pt x="179687" y="42064"/>
                  <a:pt x="179282" y="42873"/>
                </a:cubicBezTo>
                <a:lnTo>
                  <a:pt x="163913" y="58243"/>
                </a:lnTo>
                <a:cubicBezTo>
                  <a:pt x="163913" y="58243"/>
                  <a:pt x="163913" y="59052"/>
                  <a:pt x="163913" y="59456"/>
                </a:cubicBezTo>
                <a:lnTo>
                  <a:pt x="172002" y="67141"/>
                </a:lnTo>
                <a:cubicBezTo>
                  <a:pt x="176856" y="72399"/>
                  <a:pt x="177665" y="79680"/>
                  <a:pt x="174024" y="85747"/>
                </a:cubicBezTo>
                <a:cubicBezTo>
                  <a:pt x="168766" y="94645"/>
                  <a:pt x="165126" y="103948"/>
                  <a:pt x="162699" y="114059"/>
                </a:cubicBezTo>
                <a:cubicBezTo>
                  <a:pt x="161082" y="120935"/>
                  <a:pt x="155015" y="125789"/>
                  <a:pt x="147734" y="125789"/>
                </a:cubicBezTo>
                <a:lnTo>
                  <a:pt x="136814" y="125789"/>
                </a:lnTo>
                <a:cubicBezTo>
                  <a:pt x="136005" y="125789"/>
                  <a:pt x="136005" y="125789"/>
                  <a:pt x="136005" y="126598"/>
                </a:cubicBezTo>
                <a:lnTo>
                  <a:pt x="136005" y="148439"/>
                </a:lnTo>
                <a:cubicBezTo>
                  <a:pt x="136005" y="148843"/>
                  <a:pt x="136005" y="149248"/>
                  <a:pt x="136814" y="149248"/>
                </a:cubicBezTo>
                <a:lnTo>
                  <a:pt x="148139" y="149248"/>
                </a:lnTo>
                <a:cubicBezTo>
                  <a:pt x="155419" y="149248"/>
                  <a:pt x="161486" y="154101"/>
                  <a:pt x="162699" y="160573"/>
                </a:cubicBezTo>
                <a:cubicBezTo>
                  <a:pt x="165126" y="170280"/>
                  <a:pt x="169575" y="179987"/>
                  <a:pt x="174429" y="188481"/>
                </a:cubicBezTo>
                <a:cubicBezTo>
                  <a:pt x="178069" y="194548"/>
                  <a:pt x="177260" y="201828"/>
                  <a:pt x="172002" y="207086"/>
                </a:cubicBezTo>
                <a:lnTo>
                  <a:pt x="163913" y="215175"/>
                </a:lnTo>
                <a:cubicBezTo>
                  <a:pt x="163913" y="215984"/>
                  <a:pt x="163913" y="216389"/>
                  <a:pt x="163913" y="216793"/>
                </a:cubicBezTo>
                <a:lnTo>
                  <a:pt x="179282" y="232163"/>
                </a:lnTo>
                <a:cubicBezTo>
                  <a:pt x="180091" y="232567"/>
                  <a:pt x="180496" y="232567"/>
                  <a:pt x="180900" y="232163"/>
                </a:cubicBezTo>
                <a:lnTo>
                  <a:pt x="189394" y="223669"/>
                </a:lnTo>
                <a:cubicBezTo>
                  <a:pt x="192630" y="220433"/>
                  <a:pt x="196270" y="218816"/>
                  <a:pt x="199910" y="218816"/>
                </a:cubicBezTo>
                <a:cubicBezTo>
                  <a:pt x="202741" y="218816"/>
                  <a:pt x="205573" y="220029"/>
                  <a:pt x="207999" y="221242"/>
                </a:cubicBezTo>
                <a:cubicBezTo>
                  <a:pt x="216493" y="226500"/>
                  <a:pt x="225796" y="230141"/>
                  <a:pt x="235503" y="232567"/>
                </a:cubicBezTo>
                <a:cubicBezTo>
                  <a:pt x="242379" y="234590"/>
                  <a:pt x="247233" y="240657"/>
                  <a:pt x="247233" y="247533"/>
                </a:cubicBezTo>
                <a:lnTo>
                  <a:pt x="247233" y="259666"/>
                </a:lnTo>
                <a:cubicBezTo>
                  <a:pt x="247233" y="260071"/>
                  <a:pt x="247233" y="260475"/>
                  <a:pt x="248041" y="260475"/>
                </a:cubicBezTo>
                <a:lnTo>
                  <a:pt x="269883" y="260475"/>
                </a:lnTo>
                <a:cubicBezTo>
                  <a:pt x="270287" y="260475"/>
                  <a:pt x="270691" y="260071"/>
                  <a:pt x="270691" y="259666"/>
                </a:cubicBezTo>
                <a:lnTo>
                  <a:pt x="270691" y="247533"/>
                </a:lnTo>
                <a:cubicBezTo>
                  <a:pt x="270691" y="240657"/>
                  <a:pt x="275141" y="234590"/>
                  <a:pt x="282421" y="232567"/>
                </a:cubicBezTo>
                <a:cubicBezTo>
                  <a:pt x="292128" y="230141"/>
                  <a:pt x="301431" y="226500"/>
                  <a:pt x="309925" y="221242"/>
                </a:cubicBezTo>
                <a:cubicBezTo>
                  <a:pt x="315587" y="217602"/>
                  <a:pt x="323272" y="218816"/>
                  <a:pt x="328126" y="223669"/>
                </a:cubicBezTo>
                <a:lnTo>
                  <a:pt x="336619" y="232163"/>
                </a:lnTo>
                <a:cubicBezTo>
                  <a:pt x="337024" y="232567"/>
                  <a:pt x="337833" y="232567"/>
                  <a:pt x="338237" y="232163"/>
                </a:cubicBezTo>
                <a:lnTo>
                  <a:pt x="353607" y="216793"/>
                </a:lnTo>
                <a:cubicBezTo>
                  <a:pt x="354011" y="216389"/>
                  <a:pt x="354011" y="215984"/>
                  <a:pt x="353607" y="215175"/>
                </a:cubicBezTo>
                <a:lnTo>
                  <a:pt x="345113" y="207086"/>
                </a:lnTo>
                <a:cubicBezTo>
                  <a:pt x="340259" y="201828"/>
                  <a:pt x="339046" y="194548"/>
                  <a:pt x="342686" y="188481"/>
                </a:cubicBezTo>
                <a:cubicBezTo>
                  <a:pt x="348349" y="179987"/>
                  <a:pt x="352393" y="170280"/>
                  <a:pt x="354820" y="160573"/>
                </a:cubicBezTo>
                <a:cubicBezTo>
                  <a:pt x="356438" y="154101"/>
                  <a:pt x="362101" y="149248"/>
                  <a:pt x="369381" y="149248"/>
                </a:cubicBezTo>
                <a:lnTo>
                  <a:pt x="381110" y="149248"/>
                </a:lnTo>
                <a:cubicBezTo>
                  <a:pt x="381515" y="149248"/>
                  <a:pt x="381919" y="148843"/>
                  <a:pt x="381919" y="148439"/>
                </a:cubicBezTo>
                <a:lnTo>
                  <a:pt x="381919" y="126598"/>
                </a:lnTo>
                <a:cubicBezTo>
                  <a:pt x="381919" y="125789"/>
                  <a:pt x="381515" y="125789"/>
                  <a:pt x="381110" y="125789"/>
                </a:cubicBezTo>
                <a:lnTo>
                  <a:pt x="369785" y="125789"/>
                </a:lnTo>
                <a:cubicBezTo>
                  <a:pt x="362909" y="125789"/>
                  <a:pt x="356842" y="120935"/>
                  <a:pt x="354820" y="114059"/>
                </a:cubicBezTo>
                <a:cubicBezTo>
                  <a:pt x="352798" y="103948"/>
                  <a:pt x="348753" y="94645"/>
                  <a:pt x="343495" y="85747"/>
                </a:cubicBezTo>
                <a:cubicBezTo>
                  <a:pt x="340259" y="79680"/>
                  <a:pt x="341068" y="72399"/>
                  <a:pt x="345922" y="67141"/>
                </a:cubicBezTo>
                <a:lnTo>
                  <a:pt x="353607" y="59456"/>
                </a:lnTo>
                <a:cubicBezTo>
                  <a:pt x="354011" y="59052"/>
                  <a:pt x="354011" y="58243"/>
                  <a:pt x="353607" y="58243"/>
                </a:cubicBezTo>
                <a:lnTo>
                  <a:pt x="338237" y="42873"/>
                </a:lnTo>
                <a:cubicBezTo>
                  <a:pt x="337833" y="42064"/>
                  <a:pt x="337428" y="42064"/>
                  <a:pt x="336619" y="42873"/>
                </a:cubicBezTo>
                <a:lnTo>
                  <a:pt x="329339" y="50153"/>
                </a:lnTo>
                <a:cubicBezTo>
                  <a:pt x="324485" y="55007"/>
                  <a:pt x="316396" y="56220"/>
                  <a:pt x="310734" y="52176"/>
                </a:cubicBezTo>
                <a:cubicBezTo>
                  <a:pt x="301835" y="46918"/>
                  <a:pt x="292128" y="42873"/>
                  <a:pt x="282421" y="40446"/>
                </a:cubicBezTo>
                <a:cubicBezTo>
                  <a:pt x="275141" y="38828"/>
                  <a:pt x="270691" y="32762"/>
                  <a:pt x="270691" y="25886"/>
                </a:cubicBezTo>
                <a:lnTo>
                  <a:pt x="270691" y="15370"/>
                </a:lnTo>
                <a:cubicBezTo>
                  <a:pt x="270691" y="14561"/>
                  <a:pt x="270287" y="14156"/>
                  <a:pt x="269883" y="14156"/>
                </a:cubicBezTo>
                <a:close/>
                <a:moveTo>
                  <a:pt x="248041" y="0"/>
                </a:moveTo>
                <a:lnTo>
                  <a:pt x="269883" y="0"/>
                </a:lnTo>
                <a:cubicBezTo>
                  <a:pt x="277972" y="0"/>
                  <a:pt x="284848" y="6876"/>
                  <a:pt x="284848" y="15370"/>
                </a:cubicBezTo>
                <a:lnTo>
                  <a:pt x="284848" y="25886"/>
                </a:lnTo>
                <a:cubicBezTo>
                  <a:pt x="284848" y="26290"/>
                  <a:pt x="285252" y="26290"/>
                  <a:pt x="285657" y="26695"/>
                </a:cubicBezTo>
                <a:cubicBezTo>
                  <a:pt x="296982" y="29526"/>
                  <a:pt x="307902" y="33975"/>
                  <a:pt x="318014" y="40446"/>
                </a:cubicBezTo>
                <a:cubicBezTo>
                  <a:pt x="318418" y="40446"/>
                  <a:pt x="318823" y="40446"/>
                  <a:pt x="319227" y="40042"/>
                </a:cubicBezTo>
                <a:lnTo>
                  <a:pt x="326912" y="32357"/>
                </a:lnTo>
                <a:cubicBezTo>
                  <a:pt x="332575" y="26695"/>
                  <a:pt x="342686" y="26695"/>
                  <a:pt x="348349" y="32357"/>
                </a:cubicBezTo>
                <a:lnTo>
                  <a:pt x="363314" y="48131"/>
                </a:lnTo>
                <a:cubicBezTo>
                  <a:pt x="369381" y="54198"/>
                  <a:pt x="369381" y="63905"/>
                  <a:pt x="363314" y="69568"/>
                </a:cubicBezTo>
                <a:lnTo>
                  <a:pt x="356034" y="77253"/>
                </a:lnTo>
                <a:cubicBezTo>
                  <a:pt x="355629" y="77657"/>
                  <a:pt x="355629" y="78062"/>
                  <a:pt x="356034" y="78466"/>
                </a:cubicBezTo>
                <a:cubicBezTo>
                  <a:pt x="362101" y="88173"/>
                  <a:pt x="366145" y="99094"/>
                  <a:pt x="368976" y="110823"/>
                </a:cubicBezTo>
                <a:cubicBezTo>
                  <a:pt x="368976" y="111228"/>
                  <a:pt x="369381" y="111228"/>
                  <a:pt x="369785" y="111228"/>
                </a:cubicBezTo>
                <a:lnTo>
                  <a:pt x="381110" y="111228"/>
                </a:lnTo>
                <a:cubicBezTo>
                  <a:pt x="389200" y="111228"/>
                  <a:pt x="396076" y="118104"/>
                  <a:pt x="396076" y="126598"/>
                </a:cubicBezTo>
                <a:lnTo>
                  <a:pt x="396076" y="148439"/>
                </a:lnTo>
                <a:cubicBezTo>
                  <a:pt x="396076" y="156932"/>
                  <a:pt x="389200" y="163404"/>
                  <a:pt x="381110" y="163404"/>
                </a:cubicBezTo>
                <a:lnTo>
                  <a:pt x="369381" y="163404"/>
                </a:lnTo>
                <a:cubicBezTo>
                  <a:pt x="368976" y="163404"/>
                  <a:pt x="368572" y="163808"/>
                  <a:pt x="368572" y="164213"/>
                </a:cubicBezTo>
                <a:cubicBezTo>
                  <a:pt x="365741" y="175133"/>
                  <a:pt x="360887" y="186054"/>
                  <a:pt x="354820" y="195761"/>
                </a:cubicBezTo>
                <a:cubicBezTo>
                  <a:pt x="354820" y="196166"/>
                  <a:pt x="354820" y="196570"/>
                  <a:pt x="355225" y="196974"/>
                </a:cubicBezTo>
                <a:lnTo>
                  <a:pt x="363314" y="205468"/>
                </a:lnTo>
                <a:cubicBezTo>
                  <a:pt x="369381" y="211131"/>
                  <a:pt x="369381" y="221242"/>
                  <a:pt x="363314" y="226905"/>
                </a:cubicBezTo>
                <a:lnTo>
                  <a:pt x="348349" y="242274"/>
                </a:lnTo>
                <a:cubicBezTo>
                  <a:pt x="342686" y="247937"/>
                  <a:pt x="332575" y="247937"/>
                  <a:pt x="326912" y="242274"/>
                </a:cubicBezTo>
                <a:lnTo>
                  <a:pt x="318014" y="233781"/>
                </a:lnTo>
                <a:cubicBezTo>
                  <a:pt x="317609" y="233376"/>
                  <a:pt x="317205" y="233376"/>
                  <a:pt x="317205" y="233376"/>
                </a:cubicBezTo>
                <a:cubicBezTo>
                  <a:pt x="307498" y="239443"/>
                  <a:pt x="296982" y="243892"/>
                  <a:pt x="285657" y="246724"/>
                </a:cubicBezTo>
                <a:cubicBezTo>
                  <a:pt x="285252" y="246724"/>
                  <a:pt x="284848" y="246724"/>
                  <a:pt x="284848" y="247533"/>
                </a:cubicBezTo>
                <a:lnTo>
                  <a:pt x="284848" y="259666"/>
                </a:lnTo>
                <a:cubicBezTo>
                  <a:pt x="284848" y="268160"/>
                  <a:pt x="277972" y="274632"/>
                  <a:pt x="269883" y="274632"/>
                </a:cubicBezTo>
                <a:lnTo>
                  <a:pt x="248041" y="274632"/>
                </a:lnTo>
                <a:cubicBezTo>
                  <a:pt x="239548" y="274632"/>
                  <a:pt x="232672" y="268160"/>
                  <a:pt x="232672" y="259666"/>
                </a:cubicBezTo>
                <a:lnTo>
                  <a:pt x="232672" y="247533"/>
                </a:lnTo>
                <a:cubicBezTo>
                  <a:pt x="232672" y="246724"/>
                  <a:pt x="232672" y="246724"/>
                  <a:pt x="232267" y="246724"/>
                </a:cubicBezTo>
                <a:cubicBezTo>
                  <a:pt x="220942" y="243892"/>
                  <a:pt x="210426" y="239443"/>
                  <a:pt x="200315" y="233376"/>
                </a:cubicBezTo>
                <a:cubicBezTo>
                  <a:pt x="199910" y="233376"/>
                  <a:pt x="199910" y="233376"/>
                  <a:pt x="199506" y="233781"/>
                </a:cubicBezTo>
                <a:lnTo>
                  <a:pt x="191012" y="242274"/>
                </a:lnTo>
                <a:cubicBezTo>
                  <a:pt x="185349" y="247937"/>
                  <a:pt x="175238" y="247937"/>
                  <a:pt x="169575" y="242274"/>
                </a:cubicBezTo>
                <a:lnTo>
                  <a:pt x="154206" y="226905"/>
                </a:lnTo>
                <a:cubicBezTo>
                  <a:pt x="148139" y="221242"/>
                  <a:pt x="148139" y="211131"/>
                  <a:pt x="154206" y="205468"/>
                </a:cubicBezTo>
                <a:lnTo>
                  <a:pt x="162699" y="196974"/>
                </a:lnTo>
                <a:cubicBezTo>
                  <a:pt x="162699" y="196570"/>
                  <a:pt x="162699" y="196166"/>
                  <a:pt x="162699" y="195761"/>
                </a:cubicBezTo>
                <a:cubicBezTo>
                  <a:pt x="156632" y="186054"/>
                  <a:pt x="151779" y="175133"/>
                  <a:pt x="149352" y="164213"/>
                </a:cubicBezTo>
                <a:cubicBezTo>
                  <a:pt x="149352" y="163808"/>
                  <a:pt x="148543" y="163404"/>
                  <a:pt x="148139" y="163404"/>
                </a:cubicBezTo>
                <a:lnTo>
                  <a:pt x="136814" y="163404"/>
                </a:lnTo>
                <a:cubicBezTo>
                  <a:pt x="128724" y="163404"/>
                  <a:pt x="121444" y="156932"/>
                  <a:pt x="121444" y="148439"/>
                </a:cubicBezTo>
                <a:lnTo>
                  <a:pt x="121444" y="126598"/>
                </a:lnTo>
                <a:cubicBezTo>
                  <a:pt x="121444" y="118104"/>
                  <a:pt x="128724" y="111228"/>
                  <a:pt x="136814" y="111228"/>
                </a:cubicBezTo>
                <a:lnTo>
                  <a:pt x="147734" y="111228"/>
                </a:lnTo>
                <a:cubicBezTo>
                  <a:pt x="148139" y="111228"/>
                  <a:pt x="148543" y="111228"/>
                  <a:pt x="148543" y="110823"/>
                </a:cubicBezTo>
                <a:cubicBezTo>
                  <a:pt x="151374" y="99094"/>
                  <a:pt x="155823" y="88173"/>
                  <a:pt x="161890" y="78466"/>
                </a:cubicBezTo>
                <a:cubicBezTo>
                  <a:pt x="161890" y="78062"/>
                  <a:pt x="161890" y="77657"/>
                  <a:pt x="161486" y="77253"/>
                </a:cubicBezTo>
                <a:lnTo>
                  <a:pt x="154206" y="69568"/>
                </a:lnTo>
                <a:cubicBezTo>
                  <a:pt x="148139" y="63905"/>
                  <a:pt x="148139" y="54198"/>
                  <a:pt x="154206" y="48131"/>
                </a:cubicBezTo>
                <a:lnTo>
                  <a:pt x="169575" y="32357"/>
                </a:lnTo>
                <a:cubicBezTo>
                  <a:pt x="175238" y="26695"/>
                  <a:pt x="185349" y="26695"/>
                  <a:pt x="191012" y="32357"/>
                </a:cubicBezTo>
                <a:lnTo>
                  <a:pt x="198292" y="40042"/>
                </a:lnTo>
                <a:cubicBezTo>
                  <a:pt x="198697" y="40446"/>
                  <a:pt x="199101" y="40446"/>
                  <a:pt x="199506" y="40446"/>
                </a:cubicBezTo>
                <a:cubicBezTo>
                  <a:pt x="209617" y="33975"/>
                  <a:pt x="220538" y="29526"/>
                  <a:pt x="232267" y="26695"/>
                </a:cubicBezTo>
                <a:cubicBezTo>
                  <a:pt x="232672" y="26290"/>
                  <a:pt x="232672" y="26290"/>
                  <a:pt x="232672" y="25886"/>
                </a:cubicBezTo>
                <a:lnTo>
                  <a:pt x="232672" y="15370"/>
                </a:lnTo>
                <a:cubicBezTo>
                  <a:pt x="232672" y="6876"/>
                  <a:pt x="239548" y="0"/>
                  <a:pt x="248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63" dirty="0">
              <a:latin typeface="Poppins" pitchFamily="2" charset="77"/>
            </a:endParaRPr>
          </a:p>
        </p:txBody>
      </p:sp>
      <p:sp>
        <p:nvSpPr>
          <p:cNvPr id="19" name="Freeform 38">
            <a:extLst>
              <a:ext uri="{FF2B5EF4-FFF2-40B4-BE49-F238E27FC236}">
                <a16:creationId xmlns:a16="http://schemas.microsoft.com/office/drawing/2014/main" id="{67149865-4268-C8C1-E6FF-1A510866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990" y="5455085"/>
            <a:ext cx="884811" cy="494251"/>
          </a:xfrm>
          <a:custGeom>
            <a:avLst/>
            <a:gdLst>
              <a:gd name="connsiteX0" fmla="*/ 322162 w 555022"/>
              <a:gd name="connsiteY0" fmla="*/ 301823 h 380000"/>
              <a:gd name="connsiteX1" fmla="*/ 335357 w 555022"/>
              <a:gd name="connsiteY1" fmla="*/ 315018 h 380000"/>
              <a:gd name="connsiteX2" fmla="*/ 322162 w 555022"/>
              <a:gd name="connsiteY2" fmla="*/ 328213 h 380000"/>
              <a:gd name="connsiteX3" fmla="*/ 308967 w 555022"/>
              <a:gd name="connsiteY3" fmla="*/ 315018 h 380000"/>
              <a:gd name="connsiteX4" fmla="*/ 322162 w 555022"/>
              <a:gd name="connsiteY4" fmla="*/ 301823 h 380000"/>
              <a:gd name="connsiteX5" fmla="*/ 150006 w 555022"/>
              <a:gd name="connsiteY5" fmla="*/ 237382 h 380000"/>
              <a:gd name="connsiteX6" fmla="*/ 156898 w 555022"/>
              <a:gd name="connsiteY6" fmla="*/ 249502 h 380000"/>
              <a:gd name="connsiteX7" fmla="*/ 165006 w 555022"/>
              <a:gd name="connsiteY7" fmla="*/ 237382 h 380000"/>
              <a:gd name="connsiteX8" fmla="*/ 144330 w 555022"/>
              <a:gd name="connsiteY8" fmla="*/ 223241 h 380000"/>
              <a:gd name="connsiteX9" fmla="*/ 169061 w 555022"/>
              <a:gd name="connsiteY9" fmla="*/ 223241 h 380000"/>
              <a:gd name="connsiteX10" fmla="*/ 201494 w 555022"/>
              <a:gd name="connsiteY10" fmla="*/ 229705 h 380000"/>
              <a:gd name="connsiteX11" fmla="*/ 234333 w 555022"/>
              <a:gd name="connsiteY11" fmla="*/ 242230 h 380000"/>
              <a:gd name="connsiteX12" fmla="*/ 250956 w 555022"/>
              <a:gd name="connsiteY12" fmla="*/ 254755 h 380000"/>
              <a:gd name="connsiteX13" fmla="*/ 250145 w 555022"/>
              <a:gd name="connsiteY13" fmla="*/ 264855 h 380000"/>
              <a:gd name="connsiteX14" fmla="*/ 240009 w 555022"/>
              <a:gd name="connsiteY14" fmla="*/ 264047 h 380000"/>
              <a:gd name="connsiteX15" fmla="*/ 229063 w 555022"/>
              <a:gd name="connsiteY15" fmla="*/ 255563 h 380000"/>
              <a:gd name="connsiteX16" fmla="*/ 196224 w 555022"/>
              <a:gd name="connsiteY16" fmla="*/ 242634 h 380000"/>
              <a:gd name="connsiteX17" fmla="*/ 181223 w 555022"/>
              <a:gd name="connsiteY17" fmla="*/ 238594 h 380000"/>
              <a:gd name="connsiteX18" fmla="*/ 167034 w 555022"/>
              <a:gd name="connsiteY18" fmla="*/ 260411 h 380000"/>
              <a:gd name="connsiteX19" fmla="*/ 166628 w 555022"/>
              <a:gd name="connsiteY19" fmla="*/ 261219 h 380000"/>
              <a:gd name="connsiteX20" fmla="*/ 156898 w 555022"/>
              <a:gd name="connsiteY20" fmla="*/ 265663 h 380000"/>
              <a:gd name="connsiteX21" fmla="*/ 146762 w 555022"/>
              <a:gd name="connsiteY21" fmla="*/ 261219 h 380000"/>
              <a:gd name="connsiteX22" fmla="*/ 146762 w 555022"/>
              <a:gd name="connsiteY22" fmla="*/ 260411 h 380000"/>
              <a:gd name="connsiteX23" fmla="*/ 133789 w 555022"/>
              <a:gd name="connsiteY23" fmla="*/ 238594 h 380000"/>
              <a:gd name="connsiteX24" fmla="*/ 117572 w 555022"/>
              <a:gd name="connsiteY24" fmla="*/ 242634 h 380000"/>
              <a:gd name="connsiteX25" fmla="*/ 84733 w 555022"/>
              <a:gd name="connsiteY25" fmla="*/ 255563 h 380000"/>
              <a:gd name="connsiteX26" fmla="*/ 61624 w 555022"/>
              <a:gd name="connsiteY26" fmla="*/ 276167 h 380000"/>
              <a:gd name="connsiteX27" fmla="*/ 60002 w 555022"/>
              <a:gd name="connsiteY27" fmla="*/ 283036 h 380000"/>
              <a:gd name="connsiteX28" fmla="*/ 60002 w 555022"/>
              <a:gd name="connsiteY28" fmla="*/ 365859 h 380000"/>
              <a:gd name="connsiteX29" fmla="*/ 149195 w 555022"/>
              <a:gd name="connsiteY29" fmla="*/ 365859 h 380000"/>
              <a:gd name="connsiteX30" fmla="*/ 111896 w 555022"/>
              <a:gd name="connsiteY30" fmla="*/ 331518 h 380000"/>
              <a:gd name="connsiteX31" fmla="*/ 107031 w 555022"/>
              <a:gd name="connsiteY31" fmla="*/ 331518 h 380000"/>
              <a:gd name="connsiteX32" fmla="*/ 99734 w 555022"/>
              <a:gd name="connsiteY32" fmla="*/ 324246 h 380000"/>
              <a:gd name="connsiteX33" fmla="*/ 99734 w 555022"/>
              <a:gd name="connsiteY33" fmla="*/ 290308 h 380000"/>
              <a:gd name="connsiteX34" fmla="*/ 107031 w 555022"/>
              <a:gd name="connsiteY34" fmla="*/ 283440 h 380000"/>
              <a:gd name="connsiteX35" fmla="*/ 113923 w 555022"/>
              <a:gd name="connsiteY35" fmla="*/ 290308 h 380000"/>
              <a:gd name="connsiteX36" fmla="*/ 113923 w 555022"/>
              <a:gd name="connsiteY36" fmla="*/ 317377 h 380000"/>
              <a:gd name="connsiteX37" fmla="*/ 162979 w 555022"/>
              <a:gd name="connsiteY37" fmla="*/ 365859 h 380000"/>
              <a:gd name="connsiteX38" fmla="*/ 366095 w 555022"/>
              <a:gd name="connsiteY38" fmla="*/ 365859 h 380000"/>
              <a:gd name="connsiteX39" fmla="*/ 381501 w 555022"/>
              <a:gd name="connsiteY39" fmla="*/ 293136 h 380000"/>
              <a:gd name="connsiteX40" fmla="*/ 379474 w 555022"/>
              <a:gd name="connsiteY40" fmla="*/ 285864 h 380000"/>
              <a:gd name="connsiteX41" fmla="*/ 372582 w 555022"/>
              <a:gd name="connsiteY41" fmla="*/ 282632 h 380000"/>
              <a:gd name="connsiteX42" fmla="*/ 275281 w 555022"/>
              <a:gd name="connsiteY42" fmla="*/ 282228 h 380000"/>
              <a:gd name="connsiteX43" fmla="*/ 266362 w 555022"/>
              <a:gd name="connsiteY43" fmla="*/ 289500 h 380000"/>
              <a:gd name="connsiteX44" fmla="*/ 254605 w 555022"/>
              <a:gd name="connsiteY44" fmla="*/ 342426 h 380000"/>
              <a:gd name="connsiteX45" fmla="*/ 247712 w 555022"/>
              <a:gd name="connsiteY45" fmla="*/ 348083 h 380000"/>
              <a:gd name="connsiteX46" fmla="*/ 188926 w 555022"/>
              <a:gd name="connsiteY46" fmla="*/ 347679 h 380000"/>
              <a:gd name="connsiteX47" fmla="*/ 181629 w 555022"/>
              <a:gd name="connsiteY47" fmla="*/ 340406 h 380000"/>
              <a:gd name="connsiteX48" fmla="*/ 188926 w 555022"/>
              <a:gd name="connsiteY48" fmla="*/ 333538 h 380000"/>
              <a:gd name="connsiteX49" fmla="*/ 242442 w 555022"/>
              <a:gd name="connsiteY49" fmla="*/ 333942 h 380000"/>
              <a:gd name="connsiteX50" fmla="*/ 252172 w 555022"/>
              <a:gd name="connsiteY50" fmla="*/ 286268 h 380000"/>
              <a:gd name="connsiteX51" fmla="*/ 275281 w 555022"/>
              <a:gd name="connsiteY51" fmla="*/ 267683 h 380000"/>
              <a:gd name="connsiteX52" fmla="*/ 372582 w 555022"/>
              <a:gd name="connsiteY52" fmla="*/ 268087 h 380000"/>
              <a:gd name="connsiteX53" fmla="*/ 390826 w 555022"/>
              <a:gd name="connsiteY53" fmla="*/ 276976 h 380000"/>
              <a:gd name="connsiteX54" fmla="*/ 395286 w 555022"/>
              <a:gd name="connsiteY54" fmla="*/ 296368 h 380000"/>
              <a:gd name="connsiteX55" fmla="*/ 380691 w 555022"/>
              <a:gd name="connsiteY55" fmla="*/ 365859 h 380000"/>
              <a:gd name="connsiteX56" fmla="*/ 547724 w 555022"/>
              <a:gd name="connsiteY56" fmla="*/ 365859 h 380000"/>
              <a:gd name="connsiteX57" fmla="*/ 555022 w 555022"/>
              <a:gd name="connsiteY57" fmla="*/ 373132 h 380000"/>
              <a:gd name="connsiteX58" fmla="*/ 547724 w 555022"/>
              <a:gd name="connsiteY58" fmla="*/ 380000 h 380000"/>
              <a:gd name="connsiteX59" fmla="*/ 7298 w 555022"/>
              <a:gd name="connsiteY59" fmla="*/ 380000 h 380000"/>
              <a:gd name="connsiteX60" fmla="*/ 0 w 555022"/>
              <a:gd name="connsiteY60" fmla="*/ 373132 h 380000"/>
              <a:gd name="connsiteX61" fmla="*/ 7298 w 555022"/>
              <a:gd name="connsiteY61" fmla="*/ 365859 h 380000"/>
              <a:gd name="connsiteX62" fmla="*/ 45813 w 555022"/>
              <a:gd name="connsiteY62" fmla="*/ 365859 h 380000"/>
              <a:gd name="connsiteX63" fmla="*/ 45813 w 555022"/>
              <a:gd name="connsiteY63" fmla="*/ 283036 h 380000"/>
              <a:gd name="connsiteX64" fmla="*/ 49867 w 555022"/>
              <a:gd name="connsiteY64" fmla="*/ 268895 h 380000"/>
              <a:gd name="connsiteX65" fmla="*/ 79463 w 555022"/>
              <a:gd name="connsiteY65" fmla="*/ 242230 h 380000"/>
              <a:gd name="connsiteX66" fmla="*/ 112302 w 555022"/>
              <a:gd name="connsiteY66" fmla="*/ 229705 h 380000"/>
              <a:gd name="connsiteX67" fmla="*/ 144330 w 555022"/>
              <a:gd name="connsiteY67" fmla="*/ 223241 h 380000"/>
              <a:gd name="connsiteX68" fmla="*/ 318055 w 555022"/>
              <a:gd name="connsiteY68" fmla="*/ 146445 h 380000"/>
              <a:gd name="connsiteX69" fmla="*/ 497716 w 555022"/>
              <a:gd name="connsiteY69" fmla="*/ 146445 h 380000"/>
              <a:gd name="connsiteX70" fmla="*/ 505016 w 555022"/>
              <a:gd name="connsiteY70" fmla="*/ 153192 h 380000"/>
              <a:gd name="connsiteX71" fmla="*/ 497716 w 555022"/>
              <a:gd name="connsiteY71" fmla="*/ 160336 h 380000"/>
              <a:gd name="connsiteX72" fmla="*/ 318055 w 555022"/>
              <a:gd name="connsiteY72" fmla="*/ 160336 h 380000"/>
              <a:gd name="connsiteX73" fmla="*/ 310755 w 555022"/>
              <a:gd name="connsiteY73" fmla="*/ 153192 h 380000"/>
              <a:gd name="connsiteX74" fmla="*/ 318055 w 555022"/>
              <a:gd name="connsiteY74" fmla="*/ 146445 h 380000"/>
              <a:gd name="connsiteX75" fmla="*/ 155378 w 555022"/>
              <a:gd name="connsiteY75" fmla="*/ 117789 h 380000"/>
              <a:gd name="connsiteX76" fmla="*/ 121221 w 555022"/>
              <a:gd name="connsiteY76" fmla="*/ 152290 h 380000"/>
              <a:gd name="connsiteX77" fmla="*/ 155378 w 555022"/>
              <a:gd name="connsiteY77" fmla="*/ 186792 h 380000"/>
              <a:gd name="connsiteX78" fmla="*/ 189133 w 555022"/>
              <a:gd name="connsiteY78" fmla="*/ 152290 h 380000"/>
              <a:gd name="connsiteX79" fmla="*/ 155378 w 555022"/>
              <a:gd name="connsiteY79" fmla="*/ 117789 h 380000"/>
              <a:gd name="connsiteX80" fmla="*/ 318055 w 555022"/>
              <a:gd name="connsiteY80" fmla="*/ 112512 h 380000"/>
              <a:gd name="connsiteX81" fmla="*/ 497716 w 555022"/>
              <a:gd name="connsiteY81" fmla="*/ 112512 h 380000"/>
              <a:gd name="connsiteX82" fmla="*/ 505016 w 555022"/>
              <a:gd name="connsiteY82" fmla="*/ 119656 h 380000"/>
              <a:gd name="connsiteX83" fmla="*/ 497716 w 555022"/>
              <a:gd name="connsiteY83" fmla="*/ 126403 h 380000"/>
              <a:gd name="connsiteX84" fmla="*/ 318055 w 555022"/>
              <a:gd name="connsiteY84" fmla="*/ 126403 h 380000"/>
              <a:gd name="connsiteX85" fmla="*/ 310755 w 555022"/>
              <a:gd name="connsiteY85" fmla="*/ 119656 h 380000"/>
              <a:gd name="connsiteX86" fmla="*/ 318055 w 555022"/>
              <a:gd name="connsiteY86" fmla="*/ 112512 h 380000"/>
              <a:gd name="connsiteX87" fmla="*/ 155378 w 555022"/>
              <a:gd name="connsiteY87" fmla="*/ 103583 h 380000"/>
              <a:gd name="connsiteX88" fmla="*/ 203197 w 555022"/>
              <a:gd name="connsiteY88" fmla="*/ 152290 h 380000"/>
              <a:gd name="connsiteX89" fmla="*/ 155378 w 555022"/>
              <a:gd name="connsiteY89" fmla="*/ 201404 h 380000"/>
              <a:gd name="connsiteX90" fmla="*/ 107157 w 555022"/>
              <a:gd name="connsiteY90" fmla="*/ 152290 h 380000"/>
              <a:gd name="connsiteX91" fmla="*/ 155378 w 555022"/>
              <a:gd name="connsiteY91" fmla="*/ 103583 h 380000"/>
              <a:gd name="connsiteX92" fmla="*/ 318008 w 555022"/>
              <a:gd name="connsiteY92" fmla="*/ 82152 h 380000"/>
              <a:gd name="connsiteX93" fmla="*/ 431681 w 555022"/>
              <a:gd name="connsiteY93" fmla="*/ 82152 h 380000"/>
              <a:gd name="connsiteX94" fmla="*/ 438937 w 555022"/>
              <a:gd name="connsiteY94" fmla="*/ 89296 h 380000"/>
              <a:gd name="connsiteX95" fmla="*/ 431681 w 555022"/>
              <a:gd name="connsiteY95" fmla="*/ 96043 h 380000"/>
              <a:gd name="connsiteX96" fmla="*/ 318008 w 555022"/>
              <a:gd name="connsiteY96" fmla="*/ 96043 h 380000"/>
              <a:gd name="connsiteX97" fmla="*/ 310752 w 555022"/>
              <a:gd name="connsiteY97" fmla="*/ 89296 h 380000"/>
              <a:gd name="connsiteX98" fmla="*/ 318008 w 555022"/>
              <a:gd name="connsiteY98" fmla="*/ 82152 h 380000"/>
              <a:gd name="connsiteX99" fmla="*/ 318061 w 555022"/>
              <a:gd name="connsiteY99" fmla="*/ 32145 h 380000"/>
              <a:gd name="connsiteX100" fmla="*/ 383410 w 555022"/>
              <a:gd name="connsiteY100" fmla="*/ 32145 h 380000"/>
              <a:gd name="connsiteX101" fmla="*/ 390716 w 555022"/>
              <a:gd name="connsiteY101" fmla="*/ 38892 h 380000"/>
              <a:gd name="connsiteX102" fmla="*/ 383410 w 555022"/>
              <a:gd name="connsiteY102" fmla="*/ 46036 h 380000"/>
              <a:gd name="connsiteX103" fmla="*/ 318061 w 555022"/>
              <a:gd name="connsiteY103" fmla="*/ 46036 h 380000"/>
              <a:gd name="connsiteX104" fmla="*/ 310755 w 555022"/>
              <a:gd name="connsiteY104" fmla="*/ 38892 h 380000"/>
              <a:gd name="connsiteX105" fmla="*/ 318061 w 555022"/>
              <a:gd name="connsiteY105" fmla="*/ 32145 h 380000"/>
              <a:gd name="connsiteX106" fmla="*/ 284471 w 555022"/>
              <a:gd name="connsiteY106" fmla="*/ 14548 h 380000"/>
              <a:gd name="connsiteX107" fmla="*/ 277158 w 555022"/>
              <a:gd name="connsiteY107" fmla="*/ 21822 h 380000"/>
              <a:gd name="connsiteX108" fmla="*/ 277158 w 555022"/>
              <a:gd name="connsiteY108" fmla="*/ 170941 h 380000"/>
              <a:gd name="connsiteX109" fmla="*/ 284471 w 555022"/>
              <a:gd name="connsiteY109" fmla="*/ 178619 h 380000"/>
              <a:gd name="connsiteX110" fmla="*/ 302345 w 555022"/>
              <a:gd name="connsiteY110" fmla="*/ 178619 h 380000"/>
              <a:gd name="connsiteX111" fmla="*/ 309657 w 555022"/>
              <a:gd name="connsiteY111" fmla="*/ 185489 h 380000"/>
              <a:gd name="connsiteX112" fmla="*/ 309657 w 555022"/>
              <a:gd name="connsiteY112" fmla="*/ 205291 h 380000"/>
              <a:gd name="connsiteX113" fmla="*/ 354343 w 555022"/>
              <a:gd name="connsiteY113" fmla="*/ 179024 h 380000"/>
              <a:gd name="connsiteX114" fmla="*/ 357999 w 555022"/>
              <a:gd name="connsiteY114" fmla="*/ 178619 h 380000"/>
              <a:gd name="connsiteX115" fmla="*/ 533491 w 555022"/>
              <a:gd name="connsiteY115" fmla="*/ 178619 h 380000"/>
              <a:gd name="connsiteX116" fmla="*/ 540804 w 555022"/>
              <a:gd name="connsiteY116" fmla="*/ 170941 h 380000"/>
              <a:gd name="connsiteX117" fmla="*/ 540804 w 555022"/>
              <a:gd name="connsiteY117" fmla="*/ 21822 h 380000"/>
              <a:gd name="connsiteX118" fmla="*/ 533491 w 555022"/>
              <a:gd name="connsiteY118" fmla="*/ 14548 h 380000"/>
              <a:gd name="connsiteX119" fmla="*/ 284471 w 555022"/>
              <a:gd name="connsiteY119" fmla="*/ 0 h 380000"/>
              <a:gd name="connsiteX120" fmla="*/ 533491 w 555022"/>
              <a:gd name="connsiteY120" fmla="*/ 0 h 380000"/>
              <a:gd name="connsiteX121" fmla="*/ 555022 w 555022"/>
              <a:gd name="connsiteY121" fmla="*/ 21822 h 380000"/>
              <a:gd name="connsiteX122" fmla="*/ 555022 w 555022"/>
              <a:gd name="connsiteY122" fmla="*/ 170941 h 380000"/>
              <a:gd name="connsiteX123" fmla="*/ 533491 w 555022"/>
              <a:gd name="connsiteY123" fmla="*/ 192359 h 380000"/>
              <a:gd name="connsiteX124" fmla="*/ 359624 w 555022"/>
              <a:gd name="connsiteY124" fmla="*/ 192359 h 380000"/>
              <a:gd name="connsiteX125" fmla="*/ 314126 w 555022"/>
              <a:gd name="connsiteY125" fmla="*/ 219435 h 380000"/>
              <a:gd name="connsiteX126" fmla="*/ 307626 w 555022"/>
              <a:gd name="connsiteY126" fmla="*/ 221052 h 380000"/>
              <a:gd name="connsiteX127" fmla="*/ 301532 w 555022"/>
              <a:gd name="connsiteY127" fmla="*/ 219435 h 380000"/>
              <a:gd name="connsiteX128" fmla="*/ 295439 w 555022"/>
              <a:gd name="connsiteY128" fmla="*/ 208928 h 380000"/>
              <a:gd name="connsiteX129" fmla="*/ 295439 w 555022"/>
              <a:gd name="connsiteY129" fmla="*/ 192359 h 380000"/>
              <a:gd name="connsiteX130" fmla="*/ 284471 w 555022"/>
              <a:gd name="connsiteY130" fmla="*/ 192359 h 380000"/>
              <a:gd name="connsiteX131" fmla="*/ 262534 w 555022"/>
              <a:gd name="connsiteY131" fmla="*/ 170941 h 380000"/>
              <a:gd name="connsiteX132" fmla="*/ 262534 w 555022"/>
              <a:gd name="connsiteY132" fmla="*/ 21822 h 380000"/>
              <a:gd name="connsiteX133" fmla="*/ 284471 w 555022"/>
              <a:gd name="connsiteY133" fmla="*/ 0 h 3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55022" h="380000">
                <a:moveTo>
                  <a:pt x="322162" y="301823"/>
                </a:moveTo>
                <a:cubicBezTo>
                  <a:pt x="329359" y="301823"/>
                  <a:pt x="335357" y="307821"/>
                  <a:pt x="335357" y="315018"/>
                </a:cubicBezTo>
                <a:cubicBezTo>
                  <a:pt x="335357" y="322216"/>
                  <a:pt x="329359" y="328213"/>
                  <a:pt x="322162" y="328213"/>
                </a:cubicBezTo>
                <a:cubicBezTo>
                  <a:pt x="314965" y="328213"/>
                  <a:pt x="308967" y="322216"/>
                  <a:pt x="308967" y="315018"/>
                </a:cubicBezTo>
                <a:cubicBezTo>
                  <a:pt x="308967" y="307821"/>
                  <a:pt x="314965" y="301823"/>
                  <a:pt x="322162" y="301823"/>
                </a:cubicBezTo>
                <a:close/>
                <a:moveTo>
                  <a:pt x="150006" y="237382"/>
                </a:moveTo>
                <a:lnTo>
                  <a:pt x="156898" y="249502"/>
                </a:lnTo>
                <a:lnTo>
                  <a:pt x="165006" y="237382"/>
                </a:lnTo>
                <a:close/>
                <a:moveTo>
                  <a:pt x="144330" y="223241"/>
                </a:moveTo>
                <a:lnTo>
                  <a:pt x="169061" y="223241"/>
                </a:lnTo>
                <a:cubicBezTo>
                  <a:pt x="180412" y="223241"/>
                  <a:pt x="191359" y="225261"/>
                  <a:pt x="201494" y="229705"/>
                </a:cubicBezTo>
                <a:lnTo>
                  <a:pt x="234333" y="242230"/>
                </a:lnTo>
                <a:cubicBezTo>
                  <a:pt x="240820" y="245058"/>
                  <a:pt x="246496" y="249502"/>
                  <a:pt x="250956" y="254755"/>
                </a:cubicBezTo>
                <a:cubicBezTo>
                  <a:pt x="253388" y="257987"/>
                  <a:pt x="253388" y="262431"/>
                  <a:pt x="250145" y="264855"/>
                </a:cubicBezTo>
                <a:cubicBezTo>
                  <a:pt x="247307" y="267683"/>
                  <a:pt x="242442" y="266875"/>
                  <a:pt x="240009" y="264047"/>
                </a:cubicBezTo>
                <a:cubicBezTo>
                  <a:pt x="237171" y="260411"/>
                  <a:pt x="233117" y="257583"/>
                  <a:pt x="229063" y="255563"/>
                </a:cubicBezTo>
                <a:lnTo>
                  <a:pt x="196224" y="242634"/>
                </a:lnTo>
                <a:cubicBezTo>
                  <a:pt x="191359" y="241018"/>
                  <a:pt x="186494" y="239402"/>
                  <a:pt x="181223" y="238594"/>
                </a:cubicBezTo>
                <a:lnTo>
                  <a:pt x="167034" y="260411"/>
                </a:lnTo>
                <a:cubicBezTo>
                  <a:pt x="166628" y="260815"/>
                  <a:pt x="166628" y="260815"/>
                  <a:pt x="166628" y="261219"/>
                </a:cubicBezTo>
                <a:cubicBezTo>
                  <a:pt x="164196" y="264047"/>
                  <a:pt x="160547" y="265663"/>
                  <a:pt x="156898" y="265663"/>
                </a:cubicBezTo>
                <a:cubicBezTo>
                  <a:pt x="152844" y="265663"/>
                  <a:pt x="149600" y="264047"/>
                  <a:pt x="146762" y="261219"/>
                </a:cubicBezTo>
                <a:cubicBezTo>
                  <a:pt x="146762" y="260815"/>
                  <a:pt x="146762" y="260411"/>
                  <a:pt x="146762" y="260411"/>
                </a:cubicBezTo>
                <a:lnTo>
                  <a:pt x="133789" y="238594"/>
                </a:lnTo>
                <a:cubicBezTo>
                  <a:pt x="128519" y="239402"/>
                  <a:pt x="122843" y="240614"/>
                  <a:pt x="117572" y="242634"/>
                </a:cubicBezTo>
                <a:lnTo>
                  <a:pt x="84733" y="255563"/>
                </a:lnTo>
                <a:cubicBezTo>
                  <a:pt x="75408" y="259603"/>
                  <a:pt x="69327" y="265259"/>
                  <a:pt x="61624" y="276167"/>
                </a:cubicBezTo>
                <a:cubicBezTo>
                  <a:pt x="60408" y="278592"/>
                  <a:pt x="60002" y="281016"/>
                  <a:pt x="60002" y="283036"/>
                </a:cubicBezTo>
                <a:lnTo>
                  <a:pt x="60002" y="365859"/>
                </a:lnTo>
                <a:lnTo>
                  <a:pt x="149195" y="365859"/>
                </a:lnTo>
                <a:cubicBezTo>
                  <a:pt x="147573" y="346871"/>
                  <a:pt x="131356" y="331518"/>
                  <a:pt x="111896" y="331518"/>
                </a:cubicBezTo>
                <a:lnTo>
                  <a:pt x="107031" y="331518"/>
                </a:lnTo>
                <a:cubicBezTo>
                  <a:pt x="102977" y="331518"/>
                  <a:pt x="99734" y="327882"/>
                  <a:pt x="99734" y="324246"/>
                </a:cubicBezTo>
                <a:lnTo>
                  <a:pt x="99734" y="290308"/>
                </a:lnTo>
                <a:cubicBezTo>
                  <a:pt x="99734" y="286268"/>
                  <a:pt x="102977" y="283440"/>
                  <a:pt x="107031" y="283440"/>
                </a:cubicBezTo>
                <a:cubicBezTo>
                  <a:pt x="111085" y="283440"/>
                  <a:pt x="113923" y="286268"/>
                  <a:pt x="113923" y="290308"/>
                </a:cubicBezTo>
                <a:lnTo>
                  <a:pt x="113923" y="317377"/>
                </a:lnTo>
                <a:cubicBezTo>
                  <a:pt x="140681" y="318589"/>
                  <a:pt x="161763" y="339598"/>
                  <a:pt x="162979" y="365859"/>
                </a:cubicBezTo>
                <a:lnTo>
                  <a:pt x="366095" y="365859"/>
                </a:lnTo>
                <a:lnTo>
                  <a:pt x="381501" y="293136"/>
                </a:lnTo>
                <a:cubicBezTo>
                  <a:pt x="381907" y="290712"/>
                  <a:pt x="381501" y="288288"/>
                  <a:pt x="379474" y="285864"/>
                </a:cubicBezTo>
                <a:cubicBezTo>
                  <a:pt x="378258" y="283844"/>
                  <a:pt x="375420" y="282632"/>
                  <a:pt x="372582" y="282632"/>
                </a:cubicBezTo>
                <a:lnTo>
                  <a:pt x="275281" y="282228"/>
                </a:lnTo>
                <a:cubicBezTo>
                  <a:pt x="270821" y="282228"/>
                  <a:pt x="267173" y="285056"/>
                  <a:pt x="266362" y="289500"/>
                </a:cubicBezTo>
                <a:lnTo>
                  <a:pt x="254605" y="342426"/>
                </a:lnTo>
                <a:cubicBezTo>
                  <a:pt x="254199" y="345659"/>
                  <a:pt x="251361" y="348487"/>
                  <a:pt x="247712" y="348083"/>
                </a:cubicBezTo>
                <a:lnTo>
                  <a:pt x="188926" y="347679"/>
                </a:lnTo>
                <a:cubicBezTo>
                  <a:pt x="184467" y="347679"/>
                  <a:pt x="181629" y="344447"/>
                  <a:pt x="181629" y="340406"/>
                </a:cubicBezTo>
                <a:cubicBezTo>
                  <a:pt x="181629" y="336366"/>
                  <a:pt x="184467" y="333538"/>
                  <a:pt x="188926" y="333538"/>
                </a:cubicBezTo>
                <a:lnTo>
                  <a:pt x="242442" y="333942"/>
                </a:lnTo>
                <a:lnTo>
                  <a:pt x="252172" y="286268"/>
                </a:lnTo>
                <a:cubicBezTo>
                  <a:pt x="254605" y="275763"/>
                  <a:pt x="264335" y="267683"/>
                  <a:pt x="275281" y="267683"/>
                </a:cubicBezTo>
                <a:lnTo>
                  <a:pt x="372582" y="268087"/>
                </a:lnTo>
                <a:cubicBezTo>
                  <a:pt x="379880" y="268087"/>
                  <a:pt x="386366" y="271319"/>
                  <a:pt x="390826" y="276976"/>
                </a:cubicBezTo>
                <a:cubicBezTo>
                  <a:pt x="395286" y="282228"/>
                  <a:pt x="396907" y="289500"/>
                  <a:pt x="395286" y="296368"/>
                </a:cubicBezTo>
                <a:lnTo>
                  <a:pt x="380691" y="365859"/>
                </a:lnTo>
                <a:lnTo>
                  <a:pt x="547724" y="365859"/>
                </a:lnTo>
                <a:cubicBezTo>
                  <a:pt x="551778" y="365859"/>
                  <a:pt x="555022" y="369092"/>
                  <a:pt x="555022" y="373132"/>
                </a:cubicBezTo>
                <a:cubicBezTo>
                  <a:pt x="555022" y="377172"/>
                  <a:pt x="551778" y="380000"/>
                  <a:pt x="547724" y="380000"/>
                </a:cubicBezTo>
                <a:lnTo>
                  <a:pt x="7298" y="380000"/>
                </a:lnTo>
                <a:cubicBezTo>
                  <a:pt x="3649" y="380000"/>
                  <a:pt x="0" y="377172"/>
                  <a:pt x="0" y="373132"/>
                </a:cubicBezTo>
                <a:cubicBezTo>
                  <a:pt x="0" y="369092"/>
                  <a:pt x="3649" y="365859"/>
                  <a:pt x="7298" y="365859"/>
                </a:cubicBezTo>
                <a:lnTo>
                  <a:pt x="45813" y="365859"/>
                </a:lnTo>
                <a:lnTo>
                  <a:pt x="45813" y="283036"/>
                </a:lnTo>
                <a:cubicBezTo>
                  <a:pt x="45813" y="278188"/>
                  <a:pt x="47434" y="272935"/>
                  <a:pt x="49867" y="268895"/>
                </a:cubicBezTo>
                <a:cubicBezTo>
                  <a:pt x="57570" y="257179"/>
                  <a:pt x="65273" y="248290"/>
                  <a:pt x="79463" y="242230"/>
                </a:cubicBezTo>
                <a:lnTo>
                  <a:pt x="112302" y="229705"/>
                </a:lnTo>
                <a:cubicBezTo>
                  <a:pt x="122437" y="225261"/>
                  <a:pt x="133384" y="223241"/>
                  <a:pt x="144330" y="223241"/>
                </a:cubicBezTo>
                <a:close/>
                <a:moveTo>
                  <a:pt x="318055" y="146445"/>
                </a:moveTo>
                <a:lnTo>
                  <a:pt x="497716" y="146445"/>
                </a:lnTo>
                <a:cubicBezTo>
                  <a:pt x="501772" y="146445"/>
                  <a:pt x="505016" y="149620"/>
                  <a:pt x="505016" y="153192"/>
                </a:cubicBezTo>
                <a:cubicBezTo>
                  <a:pt x="505016" y="157161"/>
                  <a:pt x="501772" y="160336"/>
                  <a:pt x="497716" y="160336"/>
                </a:cubicBezTo>
                <a:lnTo>
                  <a:pt x="318055" y="160336"/>
                </a:lnTo>
                <a:cubicBezTo>
                  <a:pt x="314405" y="160336"/>
                  <a:pt x="310755" y="157161"/>
                  <a:pt x="310755" y="153192"/>
                </a:cubicBezTo>
                <a:cubicBezTo>
                  <a:pt x="310755" y="149620"/>
                  <a:pt x="314405" y="146445"/>
                  <a:pt x="318055" y="146445"/>
                </a:cubicBezTo>
                <a:close/>
                <a:moveTo>
                  <a:pt x="155378" y="117789"/>
                </a:moveTo>
                <a:cubicBezTo>
                  <a:pt x="136491" y="117789"/>
                  <a:pt x="121221" y="133619"/>
                  <a:pt x="121221" y="152290"/>
                </a:cubicBezTo>
                <a:cubicBezTo>
                  <a:pt x="121221" y="171368"/>
                  <a:pt x="136491" y="186792"/>
                  <a:pt x="155378" y="186792"/>
                </a:cubicBezTo>
                <a:cubicBezTo>
                  <a:pt x="173863" y="186792"/>
                  <a:pt x="189133" y="171368"/>
                  <a:pt x="189133" y="152290"/>
                </a:cubicBezTo>
                <a:cubicBezTo>
                  <a:pt x="189133" y="133619"/>
                  <a:pt x="173863" y="117789"/>
                  <a:pt x="155378" y="117789"/>
                </a:cubicBezTo>
                <a:close/>
                <a:moveTo>
                  <a:pt x="318055" y="112512"/>
                </a:moveTo>
                <a:lnTo>
                  <a:pt x="497716" y="112512"/>
                </a:lnTo>
                <a:cubicBezTo>
                  <a:pt x="501772" y="112512"/>
                  <a:pt x="505016" y="115687"/>
                  <a:pt x="505016" y="119656"/>
                </a:cubicBezTo>
                <a:cubicBezTo>
                  <a:pt x="505016" y="123625"/>
                  <a:pt x="501772" y="126403"/>
                  <a:pt x="497716" y="126403"/>
                </a:cubicBezTo>
                <a:lnTo>
                  <a:pt x="318055" y="126403"/>
                </a:lnTo>
                <a:cubicBezTo>
                  <a:pt x="314405" y="126403"/>
                  <a:pt x="310755" y="123625"/>
                  <a:pt x="310755" y="119656"/>
                </a:cubicBezTo>
                <a:cubicBezTo>
                  <a:pt x="310755" y="115687"/>
                  <a:pt x="314405" y="112512"/>
                  <a:pt x="318055" y="112512"/>
                </a:cubicBezTo>
                <a:close/>
                <a:moveTo>
                  <a:pt x="155378" y="103583"/>
                </a:moveTo>
                <a:cubicBezTo>
                  <a:pt x="181900" y="103583"/>
                  <a:pt x="203197" y="125501"/>
                  <a:pt x="203197" y="152290"/>
                </a:cubicBezTo>
                <a:cubicBezTo>
                  <a:pt x="203197" y="179486"/>
                  <a:pt x="181900" y="201404"/>
                  <a:pt x="155378" y="201404"/>
                </a:cubicBezTo>
                <a:cubicBezTo>
                  <a:pt x="128856" y="201404"/>
                  <a:pt x="107157" y="179486"/>
                  <a:pt x="107157" y="152290"/>
                </a:cubicBezTo>
                <a:cubicBezTo>
                  <a:pt x="107157" y="125501"/>
                  <a:pt x="128856" y="103583"/>
                  <a:pt x="155378" y="103583"/>
                </a:cubicBezTo>
                <a:close/>
                <a:moveTo>
                  <a:pt x="318008" y="82152"/>
                </a:moveTo>
                <a:lnTo>
                  <a:pt x="431681" y="82152"/>
                </a:lnTo>
                <a:cubicBezTo>
                  <a:pt x="435712" y="82152"/>
                  <a:pt x="438937" y="85327"/>
                  <a:pt x="438937" y="89296"/>
                </a:cubicBezTo>
                <a:cubicBezTo>
                  <a:pt x="438937" y="92868"/>
                  <a:pt x="435712" y="96043"/>
                  <a:pt x="431681" y="96043"/>
                </a:cubicBezTo>
                <a:lnTo>
                  <a:pt x="318008" y="96043"/>
                </a:lnTo>
                <a:cubicBezTo>
                  <a:pt x="314380" y="96043"/>
                  <a:pt x="310752" y="92868"/>
                  <a:pt x="310752" y="89296"/>
                </a:cubicBezTo>
                <a:cubicBezTo>
                  <a:pt x="310752" y="85327"/>
                  <a:pt x="314380" y="82152"/>
                  <a:pt x="318008" y="82152"/>
                </a:cubicBezTo>
                <a:close/>
                <a:moveTo>
                  <a:pt x="318061" y="32145"/>
                </a:moveTo>
                <a:lnTo>
                  <a:pt x="383410" y="32145"/>
                </a:lnTo>
                <a:cubicBezTo>
                  <a:pt x="387469" y="32145"/>
                  <a:pt x="390716" y="34923"/>
                  <a:pt x="390716" y="38892"/>
                </a:cubicBezTo>
                <a:cubicBezTo>
                  <a:pt x="390716" y="42861"/>
                  <a:pt x="387469" y="46036"/>
                  <a:pt x="383410" y="46036"/>
                </a:cubicBezTo>
                <a:lnTo>
                  <a:pt x="318061" y="46036"/>
                </a:lnTo>
                <a:cubicBezTo>
                  <a:pt x="314408" y="46036"/>
                  <a:pt x="310755" y="42861"/>
                  <a:pt x="310755" y="38892"/>
                </a:cubicBezTo>
                <a:cubicBezTo>
                  <a:pt x="310755" y="34923"/>
                  <a:pt x="314408" y="32145"/>
                  <a:pt x="318061" y="32145"/>
                </a:cubicBezTo>
                <a:close/>
                <a:moveTo>
                  <a:pt x="284471" y="14548"/>
                </a:moveTo>
                <a:cubicBezTo>
                  <a:pt x="280408" y="14548"/>
                  <a:pt x="277158" y="17781"/>
                  <a:pt x="277158" y="21822"/>
                </a:cubicBezTo>
                <a:lnTo>
                  <a:pt x="277158" y="170941"/>
                </a:lnTo>
                <a:cubicBezTo>
                  <a:pt x="277158" y="174982"/>
                  <a:pt x="280408" y="178619"/>
                  <a:pt x="284471" y="178619"/>
                </a:cubicBezTo>
                <a:lnTo>
                  <a:pt x="302345" y="178619"/>
                </a:lnTo>
                <a:cubicBezTo>
                  <a:pt x="306407" y="178619"/>
                  <a:pt x="309657" y="181448"/>
                  <a:pt x="309657" y="185489"/>
                </a:cubicBezTo>
                <a:lnTo>
                  <a:pt x="309657" y="205291"/>
                </a:lnTo>
                <a:lnTo>
                  <a:pt x="354343" y="179024"/>
                </a:lnTo>
                <a:cubicBezTo>
                  <a:pt x="355155" y="178619"/>
                  <a:pt x="356780" y="178619"/>
                  <a:pt x="357999" y="178619"/>
                </a:cubicBezTo>
                <a:lnTo>
                  <a:pt x="533491" y="178619"/>
                </a:lnTo>
                <a:cubicBezTo>
                  <a:pt x="537148" y="178619"/>
                  <a:pt x="540804" y="174982"/>
                  <a:pt x="540804" y="170941"/>
                </a:cubicBezTo>
                <a:lnTo>
                  <a:pt x="540804" y="21822"/>
                </a:lnTo>
                <a:cubicBezTo>
                  <a:pt x="540804" y="17781"/>
                  <a:pt x="537148" y="14548"/>
                  <a:pt x="533491" y="14548"/>
                </a:cubicBezTo>
                <a:close/>
                <a:moveTo>
                  <a:pt x="284471" y="0"/>
                </a:moveTo>
                <a:lnTo>
                  <a:pt x="533491" y="0"/>
                </a:lnTo>
                <a:cubicBezTo>
                  <a:pt x="545272" y="0"/>
                  <a:pt x="555022" y="9699"/>
                  <a:pt x="555022" y="21822"/>
                </a:cubicBezTo>
                <a:lnTo>
                  <a:pt x="555022" y="170941"/>
                </a:lnTo>
                <a:cubicBezTo>
                  <a:pt x="555022" y="182661"/>
                  <a:pt x="545272" y="192359"/>
                  <a:pt x="533491" y="192359"/>
                </a:cubicBezTo>
                <a:lnTo>
                  <a:pt x="359624" y="192359"/>
                </a:lnTo>
                <a:lnTo>
                  <a:pt x="314126" y="219435"/>
                </a:lnTo>
                <a:cubicBezTo>
                  <a:pt x="312501" y="220648"/>
                  <a:pt x="310063" y="221052"/>
                  <a:pt x="307626" y="221052"/>
                </a:cubicBezTo>
                <a:cubicBezTo>
                  <a:pt x="305595" y="221052"/>
                  <a:pt x="303564" y="220648"/>
                  <a:pt x="301532" y="219435"/>
                </a:cubicBezTo>
                <a:cubicBezTo>
                  <a:pt x="297876" y="217415"/>
                  <a:pt x="295439" y="212969"/>
                  <a:pt x="295439" y="208928"/>
                </a:cubicBezTo>
                <a:lnTo>
                  <a:pt x="295439" y="192359"/>
                </a:lnTo>
                <a:lnTo>
                  <a:pt x="284471" y="192359"/>
                </a:lnTo>
                <a:cubicBezTo>
                  <a:pt x="272284" y="192359"/>
                  <a:pt x="262534" y="182661"/>
                  <a:pt x="262534" y="170941"/>
                </a:cubicBezTo>
                <a:lnTo>
                  <a:pt x="262534" y="21822"/>
                </a:lnTo>
                <a:cubicBezTo>
                  <a:pt x="262534" y="9699"/>
                  <a:pt x="272284" y="0"/>
                  <a:pt x="2844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63" dirty="0">
              <a:latin typeface="Poppins" pitchFamily="2" charset="77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888E23D9-CB06-D7C1-4A30-E72B1B38D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457" y="5527062"/>
            <a:ext cx="573592" cy="559716"/>
          </a:xfrm>
          <a:custGeom>
            <a:avLst/>
            <a:gdLst>
              <a:gd name="connsiteX0" fmla="*/ 375077 w 517152"/>
              <a:gd name="connsiteY0" fmla="*/ 398262 h 504641"/>
              <a:gd name="connsiteX1" fmla="*/ 386006 w 517152"/>
              <a:gd name="connsiteY1" fmla="*/ 398262 h 504641"/>
              <a:gd name="connsiteX2" fmla="*/ 400173 w 517152"/>
              <a:gd name="connsiteY2" fmla="*/ 406818 h 504641"/>
              <a:gd name="connsiteX3" fmla="*/ 409483 w 517152"/>
              <a:gd name="connsiteY3" fmla="*/ 422708 h 504641"/>
              <a:gd name="connsiteX4" fmla="*/ 421221 w 517152"/>
              <a:gd name="connsiteY4" fmla="*/ 429635 h 504641"/>
              <a:gd name="connsiteX5" fmla="*/ 432959 w 517152"/>
              <a:gd name="connsiteY5" fmla="*/ 422708 h 504641"/>
              <a:gd name="connsiteX6" fmla="*/ 442269 w 517152"/>
              <a:gd name="connsiteY6" fmla="*/ 406818 h 504641"/>
              <a:gd name="connsiteX7" fmla="*/ 456436 w 517152"/>
              <a:gd name="connsiteY7" fmla="*/ 398262 h 504641"/>
              <a:gd name="connsiteX8" fmla="*/ 467770 w 517152"/>
              <a:gd name="connsiteY8" fmla="*/ 398262 h 504641"/>
              <a:gd name="connsiteX9" fmla="*/ 512295 w 517152"/>
              <a:gd name="connsiteY9" fmla="*/ 440636 h 504641"/>
              <a:gd name="connsiteX10" fmla="*/ 517152 w 517152"/>
              <a:gd name="connsiteY10" fmla="*/ 496862 h 504641"/>
              <a:gd name="connsiteX11" fmla="*/ 510676 w 517152"/>
              <a:gd name="connsiteY11" fmla="*/ 504603 h 504641"/>
              <a:gd name="connsiteX12" fmla="*/ 502985 w 517152"/>
              <a:gd name="connsiteY12" fmla="*/ 498084 h 504641"/>
              <a:gd name="connsiteX13" fmla="*/ 498128 w 517152"/>
              <a:gd name="connsiteY13" fmla="*/ 442265 h 504641"/>
              <a:gd name="connsiteX14" fmla="*/ 467770 w 517152"/>
              <a:gd name="connsiteY14" fmla="*/ 412930 h 504641"/>
              <a:gd name="connsiteX15" fmla="*/ 456436 w 517152"/>
              <a:gd name="connsiteY15" fmla="*/ 412930 h 504641"/>
              <a:gd name="connsiteX16" fmla="*/ 454412 w 517152"/>
              <a:gd name="connsiteY16" fmla="*/ 414152 h 504641"/>
              <a:gd name="connsiteX17" fmla="*/ 445507 w 517152"/>
              <a:gd name="connsiteY17" fmla="*/ 430042 h 504641"/>
              <a:gd name="connsiteX18" fmla="*/ 421221 w 517152"/>
              <a:gd name="connsiteY18" fmla="*/ 443895 h 504641"/>
              <a:gd name="connsiteX19" fmla="*/ 397339 w 517152"/>
              <a:gd name="connsiteY19" fmla="*/ 430042 h 504641"/>
              <a:gd name="connsiteX20" fmla="*/ 387625 w 517152"/>
              <a:gd name="connsiteY20" fmla="*/ 414152 h 504641"/>
              <a:gd name="connsiteX21" fmla="*/ 386006 w 517152"/>
              <a:gd name="connsiteY21" fmla="*/ 412930 h 504641"/>
              <a:gd name="connsiteX22" fmla="*/ 375077 w 517152"/>
              <a:gd name="connsiteY22" fmla="*/ 412930 h 504641"/>
              <a:gd name="connsiteX23" fmla="*/ 344314 w 517152"/>
              <a:gd name="connsiteY23" fmla="*/ 427598 h 504641"/>
              <a:gd name="connsiteX24" fmla="*/ 337838 w 517152"/>
              <a:gd name="connsiteY24" fmla="*/ 435746 h 504641"/>
              <a:gd name="connsiteX25" fmla="*/ 298170 w 517152"/>
              <a:gd name="connsiteY25" fmla="*/ 501344 h 504641"/>
              <a:gd name="connsiteX26" fmla="*/ 292098 w 517152"/>
              <a:gd name="connsiteY26" fmla="*/ 504603 h 504641"/>
              <a:gd name="connsiteX27" fmla="*/ 288051 w 517152"/>
              <a:gd name="connsiteY27" fmla="*/ 503788 h 504641"/>
              <a:gd name="connsiteX28" fmla="*/ 285622 w 517152"/>
              <a:gd name="connsiteY28" fmla="*/ 494010 h 504641"/>
              <a:gd name="connsiteX29" fmla="*/ 326909 w 517152"/>
              <a:gd name="connsiteY29" fmla="*/ 426783 h 504641"/>
              <a:gd name="connsiteX30" fmla="*/ 332980 w 517152"/>
              <a:gd name="connsiteY30" fmla="*/ 418634 h 504641"/>
              <a:gd name="connsiteX31" fmla="*/ 375077 w 517152"/>
              <a:gd name="connsiteY31" fmla="*/ 398262 h 504641"/>
              <a:gd name="connsiteX32" fmla="*/ 49015 w 517152"/>
              <a:gd name="connsiteY32" fmla="*/ 398262 h 504641"/>
              <a:gd name="connsiteX33" fmla="*/ 60754 w 517152"/>
              <a:gd name="connsiteY33" fmla="*/ 398262 h 504641"/>
              <a:gd name="connsiteX34" fmla="*/ 74516 w 517152"/>
              <a:gd name="connsiteY34" fmla="*/ 406818 h 504641"/>
              <a:gd name="connsiteX35" fmla="*/ 84231 w 517152"/>
              <a:gd name="connsiteY35" fmla="*/ 422708 h 504641"/>
              <a:gd name="connsiteX36" fmla="*/ 95969 w 517152"/>
              <a:gd name="connsiteY36" fmla="*/ 429635 h 504641"/>
              <a:gd name="connsiteX37" fmla="*/ 107303 w 517152"/>
              <a:gd name="connsiteY37" fmla="*/ 422708 h 504641"/>
              <a:gd name="connsiteX38" fmla="*/ 116612 w 517152"/>
              <a:gd name="connsiteY38" fmla="*/ 406818 h 504641"/>
              <a:gd name="connsiteX39" fmla="*/ 131184 w 517152"/>
              <a:gd name="connsiteY39" fmla="*/ 398262 h 504641"/>
              <a:gd name="connsiteX40" fmla="*/ 142113 w 517152"/>
              <a:gd name="connsiteY40" fmla="*/ 398262 h 504641"/>
              <a:gd name="connsiteX41" fmla="*/ 183805 w 517152"/>
              <a:gd name="connsiteY41" fmla="*/ 418634 h 504641"/>
              <a:gd name="connsiteX42" fmla="*/ 190281 w 517152"/>
              <a:gd name="connsiteY42" fmla="*/ 426783 h 504641"/>
              <a:gd name="connsiteX43" fmla="*/ 231163 w 517152"/>
              <a:gd name="connsiteY43" fmla="*/ 494010 h 504641"/>
              <a:gd name="connsiteX44" fmla="*/ 228735 w 517152"/>
              <a:gd name="connsiteY44" fmla="*/ 503788 h 504641"/>
              <a:gd name="connsiteX45" fmla="*/ 225092 w 517152"/>
              <a:gd name="connsiteY45" fmla="*/ 504603 h 504641"/>
              <a:gd name="connsiteX46" fmla="*/ 219020 w 517152"/>
              <a:gd name="connsiteY46" fmla="*/ 501344 h 504641"/>
              <a:gd name="connsiteX47" fmla="*/ 178948 w 517152"/>
              <a:gd name="connsiteY47" fmla="*/ 435746 h 504641"/>
              <a:gd name="connsiteX48" fmla="*/ 172471 w 517152"/>
              <a:gd name="connsiteY48" fmla="*/ 427598 h 504641"/>
              <a:gd name="connsiteX49" fmla="*/ 142113 w 517152"/>
              <a:gd name="connsiteY49" fmla="*/ 412930 h 504641"/>
              <a:gd name="connsiteX50" fmla="*/ 131184 w 517152"/>
              <a:gd name="connsiteY50" fmla="*/ 412930 h 504641"/>
              <a:gd name="connsiteX51" fmla="*/ 129160 w 517152"/>
              <a:gd name="connsiteY51" fmla="*/ 414152 h 504641"/>
              <a:gd name="connsiteX52" fmla="*/ 119851 w 517152"/>
              <a:gd name="connsiteY52" fmla="*/ 430042 h 504641"/>
              <a:gd name="connsiteX53" fmla="*/ 95969 w 517152"/>
              <a:gd name="connsiteY53" fmla="*/ 443895 h 504641"/>
              <a:gd name="connsiteX54" fmla="*/ 71683 w 517152"/>
              <a:gd name="connsiteY54" fmla="*/ 430042 h 504641"/>
              <a:gd name="connsiteX55" fmla="*/ 62373 w 517152"/>
              <a:gd name="connsiteY55" fmla="*/ 414152 h 504641"/>
              <a:gd name="connsiteX56" fmla="*/ 60754 w 517152"/>
              <a:gd name="connsiteY56" fmla="*/ 412930 h 504641"/>
              <a:gd name="connsiteX57" fmla="*/ 49420 w 517152"/>
              <a:gd name="connsiteY57" fmla="*/ 412930 h 504641"/>
              <a:gd name="connsiteX58" fmla="*/ 19062 w 517152"/>
              <a:gd name="connsiteY58" fmla="*/ 442265 h 504641"/>
              <a:gd name="connsiteX59" fmla="*/ 14205 w 517152"/>
              <a:gd name="connsiteY59" fmla="*/ 498084 h 504641"/>
              <a:gd name="connsiteX60" fmla="*/ 6514 w 517152"/>
              <a:gd name="connsiteY60" fmla="*/ 504603 h 504641"/>
              <a:gd name="connsiteX61" fmla="*/ 38 w 517152"/>
              <a:gd name="connsiteY61" fmla="*/ 496862 h 504641"/>
              <a:gd name="connsiteX62" fmla="*/ 4490 w 517152"/>
              <a:gd name="connsiteY62" fmla="*/ 440636 h 504641"/>
              <a:gd name="connsiteX63" fmla="*/ 49015 w 517152"/>
              <a:gd name="connsiteY63" fmla="*/ 398262 h 504641"/>
              <a:gd name="connsiteX64" fmla="*/ 420221 w 517152"/>
              <a:gd name="connsiteY64" fmla="*/ 307133 h 504641"/>
              <a:gd name="connsiteX65" fmla="*/ 382125 w 517152"/>
              <a:gd name="connsiteY65" fmla="*/ 345375 h 504641"/>
              <a:gd name="connsiteX66" fmla="*/ 420221 w 517152"/>
              <a:gd name="connsiteY66" fmla="*/ 383618 h 504641"/>
              <a:gd name="connsiteX67" fmla="*/ 458316 w 517152"/>
              <a:gd name="connsiteY67" fmla="*/ 345375 h 504641"/>
              <a:gd name="connsiteX68" fmla="*/ 420221 w 517152"/>
              <a:gd name="connsiteY68" fmla="*/ 307133 h 504641"/>
              <a:gd name="connsiteX69" fmla="*/ 95181 w 517152"/>
              <a:gd name="connsiteY69" fmla="*/ 307133 h 504641"/>
              <a:gd name="connsiteX70" fmla="*/ 56681 w 517152"/>
              <a:gd name="connsiteY70" fmla="*/ 345375 h 504641"/>
              <a:gd name="connsiteX71" fmla="*/ 95181 w 517152"/>
              <a:gd name="connsiteY71" fmla="*/ 383618 h 504641"/>
              <a:gd name="connsiteX72" fmla="*/ 133277 w 517152"/>
              <a:gd name="connsiteY72" fmla="*/ 345375 h 504641"/>
              <a:gd name="connsiteX73" fmla="*/ 95181 w 517152"/>
              <a:gd name="connsiteY73" fmla="*/ 307133 h 504641"/>
              <a:gd name="connsiteX74" fmla="*/ 420221 w 517152"/>
              <a:gd name="connsiteY74" fmla="*/ 292893 h 504641"/>
              <a:gd name="connsiteX75" fmla="*/ 472501 w 517152"/>
              <a:gd name="connsiteY75" fmla="*/ 345375 h 504641"/>
              <a:gd name="connsiteX76" fmla="*/ 420221 w 517152"/>
              <a:gd name="connsiteY76" fmla="*/ 397857 h 504641"/>
              <a:gd name="connsiteX77" fmla="*/ 367535 w 517152"/>
              <a:gd name="connsiteY77" fmla="*/ 345375 h 504641"/>
              <a:gd name="connsiteX78" fmla="*/ 420221 w 517152"/>
              <a:gd name="connsiteY78" fmla="*/ 292893 h 504641"/>
              <a:gd name="connsiteX79" fmla="*/ 95181 w 517152"/>
              <a:gd name="connsiteY79" fmla="*/ 292893 h 504641"/>
              <a:gd name="connsiteX80" fmla="*/ 147462 w 517152"/>
              <a:gd name="connsiteY80" fmla="*/ 345375 h 504641"/>
              <a:gd name="connsiteX81" fmla="*/ 95181 w 517152"/>
              <a:gd name="connsiteY81" fmla="*/ 397857 h 504641"/>
              <a:gd name="connsiteX82" fmla="*/ 42496 w 517152"/>
              <a:gd name="connsiteY82" fmla="*/ 345375 h 504641"/>
              <a:gd name="connsiteX83" fmla="*/ 95181 w 517152"/>
              <a:gd name="connsiteY83" fmla="*/ 292893 h 504641"/>
              <a:gd name="connsiteX84" fmla="*/ 257898 w 517152"/>
              <a:gd name="connsiteY84" fmla="*/ 89298 h 504641"/>
              <a:gd name="connsiteX85" fmla="*/ 272487 w 517152"/>
              <a:gd name="connsiteY85" fmla="*/ 103887 h 504641"/>
              <a:gd name="connsiteX86" fmla="*/ 257898 w 517152"/>
              <a:gd name="connsiteY86" fmla="*/ 119264 h 504641"/>
              <a:gd name="connsiteX87" fmla="*/ 242521 w 517152"/>
              <a:gd name="connsiteY87" fmla="*/ 103887 h 504641"/>
              <a:gd name="connsiteX88" fmla="*/ 257898 w 517152"/>
              <a:gd name="connsiteY88" fmla="*/ 89298 h 504641"/>
              <a:gd name="connsiteX89" fmla="*/ 196980 w 517152"/>
              <a:gd name="connsiteY89" fmla="*/ 89298 h 504641"/>
              <a:gd name="connsiteX90" fmla="*/ 211761 w 517152"/>
              <a:gd name="connsiteY90" fmla="*/ 103887 h 504641"/>
              <a:gd name="connsiteX91" fmla="*/ 196980 w 517152"/>
              <a:gd name="connsiteY91" fmla="*/ 119264 h 504641"/>
              <a:gd name="connsiteX92" fmla="*/ 181800 w 517152"/>
              <a:gd name="connsiteY92" fmla="*/ 103887 h 504641"/>
              <a:gd name="connsiteX93" fmla="*/ 196980 w 517152"/>
              <a:gd name="connsiteY93" fmla="*/ 89298 h 504641"/>
              <a:gd name="connsiteX94" fmla="*/ 134073 w 517152"/>
              <a:gd name="connsiteY94" fmla="*/ 89298 h 504641"/>
              <a:gd name="connsiteX95" fmla="*/ 149253 w 517152"/>
              <a:gd name="connsiteY95" fmla="*/ 103887 h 504641"/>
              <a:gd name="connsiteX96" fmla="*/ 134073 w 517152"/>
              <a:gd name="connsiteY96" fmla="*/ 119264 h 504641"/>
              <a:gd name="connsiteX97" fmla="*/ 119292 w 517152"/>
              <a:gd name="connsiteY97" fmla="*/ 103887 h 504641"/>
              <a:gd name="connsiteX98" fmla="*/ 134073 w 517152"/>
              <a:gd name="connsiteY98" fmla="*/ 89298 h 504641"/>
              <a:gd name="connsiteX99" fmla="*/ 374112 w 517152"/>
              <a:gd name="connsiteY99" fmla="*/ 45456 h 504641"/>
              <a:gd name="connsiteX100" fmla="*/ 470715 w 517152"/>
              <a:gd name="connsiteY100" fmla="*/ 155971 h 504641"/>
              <a:gd name="connsiteX101" fmla="*/ 470715 w 517152"/>
              <a:gd name="connsiteY101" fmla="*/ 160019 h 504641"/>
              <a:gd name="connsiteX102" fmla="*/ 371271 w 517152"/>
              <a:gd name="connsiteY102" fmla="*/ 270937 h 504641"/>
              <a:gd name="connsiteX103" fmla="*/ 371271 w 517152"/>
              <a:gd name="connsiteY103" fmla="*/ 305751 h 504641"/>
              <a:gd name="connsiteX104" fmla="*/ 365182 w 517152"/>
              <a:gd name="connsiteY104" fmla="*/ 316276 h 504641"/>
              <a:gd name="connsiteX105" fmla="*/ 359906 w 517152"/>
              <a:gd name="connsiteY105" fmla="*/ 317490 h 504641"/>
              <a:gd name="connsiteX106" fmla="*/ 353005 w 517152"/>
              <a:gd name="connsiteY106" fmla="*/ 315062 h 504641"/>
              <a:gd name="connsiteX107" fmla="*/ 300645 w 517152"/>
              <a:gd name="connsiteY107" fmla="*/ 273366 h 504641"/>
              <a:gd name="connsiteX108" fmla="*/ 296180 w 517152"/>
              <a:gd name="connsiteY108" fmla="*/ 271747 h 504641"/>
              <a:gd name="connsiteX109" fmla="*/ 255590 w 517152"/>
              <a:gd name="connsiteY109" fmla="*/ 271747 h 504641"/>
              <a:gd name="connsiteX110" fmla="*/ 199171 w 517152"/>
              <a:gd name="connsiteY110" fmla="*/ 256769 h 504641"/>
              <a:gd name="connsiteX111" fmla="*/ 196329 w 517152"/>
              <a:gd name="connsiteY111" fmla="*/ 247053 h 504641"/>
              <a:gd name="connsiteX112" fmla="*/ 206477 w 517152"/>
              <a:gd name="connsiteY112" fmla="*/ 244219 h 504641"/>
              <a:gd name="connsiteX113" fmla="*/ 255590 w 517152"/>
              <a:gd name="connsiteY113" fmla="*/ 257578 h 504641"/>
              <a:gd name="connsiteX114" fmla="*/ 296180 w 517152"/>
              <a:gd name="connsiteY114" fmla="*/ 257578 h 504641"/>
              <a:gd name="connsiteX115" fmla="*/ 309574 w 517152"/>
              <a:gd name="connsiteY115" fmla="*/ 262031 h 504641"/>
              <a:gd name="connsiteX116" fmla="*/ 357064 w 517152"/>
              <a:gd name="connsiteY116" fmla="*/ 300084 h 504641"/>
              <a:gd name="connsiteX117" fmla="*/ 357064 w 517152"/>
              <a:gd name="connsiteY117" fmla="*/ 269318 h 504641"/>
              <a:gd name="connsiteX118" fmla="*/ 368429 w 517152"/>
              <a:gd name="connsiteY118" fmla="*/ 257173 h 504641"/>
              <a:gd name="connsiteX119" fmla="*/ 456509 w 517152"/>
              <a:gd name="connsiteY119" fmla="*/ 160019 h 504641"/>
              <a:gd name="connsiteX120" fmla="*/ 456509 w 517152"/>
              <a:gd name="connsiteY120" fmla="*/ 155971 h 504641"/>
              <a:gd name="connsiteX121" fmla="*/ 371677 w 517152"/>
              <a:gd name="connsiteY121" fmla="*/ 59625 h 504641"/>
              <a:gd name="connsiteX122" fmla="*/ 365588 w 517152"/>
              <a:gd name="connsiteY122" fmla="*/ 51529 h 504641"/>
              <a:gd name="connsiteX123" fmla="*/ 374112 w 517152"/>
              <a:gd name="connsiteY123" fmla="*/ 45456 h 504641"/>
              <a:gd name="connsiteX124" fmla="*/ 148914 w 517152"/>
              <a:gd name="connsiteY124" fmla="*/ 13763 h 504641"/>
              <a:gd name="connsiteX125" fmla="*/ 51717 w 517152"/>
              <a:gd name="connsiteY125" fmla="*/ 111728 h 504641"/>
              <a:gd name="connsiteX126" fmla="*/ 51717 w 517152"/>
              <a:gd name="connsiteY126" fmla="*/ 115372 h 504641"/>
              <a:gd name="connsiteX127" fmla="*/ 139194 w 517152"/>
              <a:gd name="connsiteY127" fmla="*/ 212122 h 504641"/>
              <a:gd name="connsiteX128" fmla="*/ 150534 w 517152"/>
              <a:gd name="connsiteY128" fmla="*/ 224671 h 504641"/>
              <a:gd name="connsiteX129" fmla="*/ 150534 w 517152"/>
              <a:gd name="connsiteY129" fmla="*/ 255437 h 504641"/>
              <a:gd name="connsiteX130" fmla="*/ 197918 w 517152"/>
              <a:gd name="connsiteY130" fmla="*/ 217384 h 504641"/>
              <a:gd name="connsiteX131" fmla="*/ 211283 w 517152"/>
              <a:gd name="connsiteY131" fmla="*/ 212931 h 504641"/>
              <a:gd name="connsiteX132" fmla="*/ 251782 w 517152"/>
              <a:gd name="connsiteY132" fmla="*/ 212931 h 504641"/>
              <a:gd name="connsiteX133" fmla="*/ 349384 w 517152"/>
              <a:gd name="connsiteY133" fmla="*/ 115372 h 504641"/>
              <a:gd name="connsiteX134" fmla="*/ 349384 w 517152"/>
              <a:gd name="connsiteY134" fmla="*/ 111728 h 504641"/>
              <a:gd name="connsiteX135" fmla="*/ 251782 w 517152"/>
              <a:gd name="connsiteY135" fmla="*/ 13763 h 504641"/>
              <a:gd name="connsiteX136" fmla="*/ 148914 w 517152"/>
              <a:gd name="connsiteY136" fmla="*/ 0 h 504641"/>
              <a:gd name="connsiteX137" fmla="*/ 251782 w 517152"/>
              <a:gd name="connsiteY137" fmla="*/ 0 h 504641"/>
              <a:gd name="connsiteX138" fmla="*/ 363559 w 517152"/>
              <a:gd name="connsiteY138" fmla="*/ 111728 h 504641"/>
              <a:gd name="connsiteX139" fmla="*/ 363559 w 517152"/>
              <a:gd name="connsiteY139" fmla="*/ 115372 h 504641"/>
              <a:gd name="connsiteX140" fmla="*/ 251782 w 517152"/>
              <a:gd name="connsiteY140" fmla="*/ 227100 h 504641"/>
              <a:gd name="connsiteX141" fmla="*/ 211283 w 517152"/>
              <a:gd name="connsiteY141" fmla="*/ 227100 h 504641"/>
              <a:gd name="connsiteX142" fmla="*/ 206828 w 517152"/>
              <a:gd name="connsiteY142" fmla="*/ 228719 h 504641"/>
              <a:gd name="connsiteX143" fmla="*/ 154584 w 517152"/>
              <a:gd name="connsiteY143" fmla="*/ 270415 h 504641"/>
              <a:gd name="connsiteX144" fmla="*/ 147699 w 517152"/>
              <a:gd name="connsiteY144" fmla="*/ 272843 h 504641"/>
              <a:gd name="connsiteX145" fmla="*/ 142839 w 517152"/>
              <a:gd name="connsiteY145" fmla="*/ 271629 h 504641"/>
              <a:gd name="connsiteX146" fmla="*/ 136360 w 517152"/>
              <a:gd name="connsiteY146" fmla="*/ 261509 h 504641"/>
              <a:gd name="connsiteX147" fmla="*/ 136360 w 517152"/>
              <a:gd name="connsiteY147" fmla="*/ 226695 h 504641"/>
              <a:gd name="connsiteX148" fmla="*/ 37137 w 517152"/>
              <a:gd name="connsiteY148" fmla="*/ 115372 h 504641"/>
              <a:gd name="connsiteX149" fmla="*/ 37137 w 517152"/>
              <a:gd name="connsiteY149" fmla="*/ 111728 h 504641"/>
              <a:gd name="connsiteX150" fmla="*/ 148914 w 517152"/>
              <a:gd name="connsiteY150" fmla="*/ 0 h 5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7152" h="504641">
                <a:moveTo>
                  <a:pt x="375077" y="398262"/>
                </a:moveTo>
                <a:lnTo>
                  <a:pt x="386006" y="398262"/>
                </a:lnTo>
                <a:cubicBezTo>
                  <a:pt x="391673" y="398262"/>
                  <a:pt x="397339" y="401522"/>
                  <a:pt x="400173" y="406818"/>
                </a:cubicBezTo>
                <a:lnTo>
                  <a:pt x="409483" y="422708"/>
                </a:lnTo>
                <a:cubicBezTo>
                  <a:pt x="411911" y="427190"/>
                  <a:pt x="416364" y="429635"/>
                  <a:pt x="421221" y="429635"/>
                </a:cubicBezTo>
                <a:cubicBezTo>
                  <a:pt x="426078" y="429635"/>
                  <a:pt x="430531" y="427190"/>
                  <a:pt x="432959" y="422708"/>
                </a:cubicBezTo>
                <a:lnTo>
                  <a:pt x="442269" y="406818"/>
                </a:lnTo>
                <a:cubicBezTo>
                  <a:pt x="445103" y="401522"/>
                  <a:pt x="450769" y="398262"/>
                  <a:pt x="456436" y="398262"/>
                </a:cubicBezTo>
                <a:lnTo>
                  <a:pt x="467770" y="398262"/>
                </a:lnTo>
                <a:cubicBezTo>
                  <a:pt x="490437" y="398670"/>
                  <a:pt x="510271" y="417412"/>
                  <a:pt x="512295" y="440636"/>
                </a:cubicBezTo>
                <a:lnTo>
                  <a:pt x="517152" y="496862"/>
                </a:lnTo>
                <a:cubicBezTo>
                  <a:pt x="517152" y="500936"/>
                  <a:pt x="514724" y="504603"/>
                  <a:pt x="510676" y="504603"/>
                </a:cubicBezTo>
                <a:cubicBezTo>
                  <a:pt x="506628" y="505011"/>
                  <a:pt x="503390" y="502159"/>
                  <a:pt x="502985" y="498084"/>
                </a:cubicBezTo>
                <a:lnTo>
                  <a:pt x="498128" y="442265"/>
                </a:lnTo>
                <a:cubicBezTo>
                  <a:pt x="496509" y="425968"/>
                  <a:pt x="483151" y="412930"/>
                  <a:pt x="467770" y="412930"/>
                </a:cubicBezTo>
                <a:lnTo>
                  <a:pt x="456436" y="412930"/>
                </a:lnTo>
                <a:cubicBezTo>
                  <a:pt x="455222" y="412930"/>
                  <a:pt x="454817" y="413337"/>
                  <a:pt x="454412" y="414152"/>
                </a:cubicBezTo>
                <a:lnTo>
                  <a:pt x="445507" y="430042"/>
                </a:lnTo>
                <a:cubicBezTo>
                  <a:pt x="440245" y="438599"/>
                  <a:pt x="431340" y="443895"/>
                  <a:pt x="421221" y="443895"/>
                </a:cubicBezTo>
                <a:cubicBezTo>
                  <a:pt x="411102" y="443895"/>
                  <a:pt x="402197" y="438599"/>
                  <a:pt x="397339" y="430042"/>
                </a:cubicBezTo>
                <a:lnTo>
                  <a:pt x="387625" y="414152"/>
                </a:lnTo>
                <a:cubicBezTo>
                  <a:pt x="387625" y="413337"/>
                  <a:pt x="386815" y="412930"/>
                  <a:pt x="386006" y="412930"/>
                </a:cubicBezTo>
                <a:lnTo>
                  <a:pt x="375077" y="412930"/>
                </a:lnTo>
                <a:cubicBezTo>
                  <a:pt x="362934" y="412930"/>
                  <a:pt x="351600" y="418227"/>
                  <a:pt x="344314" y="427598"/>
                </a:cubicBezTo>
                <a:lnTo>
                  <a:pt x="337838" y="435746"/>
                </a:lnTo>
                <a:cubicBezTo>
                  <a:pt x="333385" y="441451"/>
                  <a:pt x="311527" y="478120"/>
                  <a:pt x="298170" y="501344"/>
                </a:cubicBezTo>
                <a:cubicBezTo>
                  <a:pt x="296956" y="503381"/>
                  <a:pt x="294527" y="504603"/>
                  <a:pt x="292098" y="504603"/>
                </a:cubicBezTo>
                <a:cubicBezTo>
                  <a:pt x="290884" y="504603"/>
                  <a:pt x="289265" y="504603"/>
                  <a:pt x="288051" y="503788"/>
                </a:cubicBezTo>
                <a:cubicBezTo>
                  <a:pt x="284812" y="501751"/>
                  <a:pt x="283598" y="497270"/>
                  <a:pt x="285622" y="494010"/>
                </a:cubicBezTo>
                <a:cubicBezTo>
                  <a:pt x="289265" y="487898"/>
                  <a:pt x="320028" y="434932"/>
                  <a:pt x="326909" y="426783"/>
                </a:cubicBezTo>
                <a:lnTo>
                  <a:pt x="332980" y="418634"/>
                </a:lnTo>
                <a:cubicBezTo>
                  <a:pt x="343504" y="405596"/>
                  <a:pt x="358481" y="398262"/>
                  <a:pt x="375077" y="398262"/>
                </a:cubicBezTo>
                <a:close/>
                <a:moveTo>
                  <a:pt x="49015" y="398262"/>
                </a:moveTo>
                <a:lnTo>
                  <a:pt x="60754" y="398262"/>
                </a:lnTo>
                <a:cubicBezTo>
                  <a:pt x="66421" y="398262"/>
                  <a:pt x="72087" y="401522"/>
                  <a:pt x="74516" y="406818"/>
                </a:cubicBezTo>
                <a:lnTo>
                  <a:pt x="84231" y="422708"/>
                </a:lnTo>
                <a:cubicBezTo>
                  <a:pt x="86659" y="427190"/>
                  <a:pt x="91112" y="429635"/>
                  <a:pt x="95969" y="429635"/>
                </a:cubicBezTo>
                <a:cubicBezTo>
                  <a:pt x="100826" y="429635"/>
                  <a:pt x="104874" y="427190"/>
                  <a:pt x="107303" y="422708"/>
                </a:cubicBezTo>
                <a:lnTo>
                  <a:pt x="116612" y="406818"/>
                </a:lnTo>
                <a:cubicBezTo>
                  <a:pt x="119851" y="401522"/>
                  <a:pt x="125113" y="398262"/>
                  <a:pt x="131184" y="398262"/>
                </a:cubicBezTo>
                <a:lnTo>
                  <a:pt x="142113" y="398262"/>
                </a:lnTo>
                <a:cubicBezTo>
                  <a:pt x="158304" y="398262"/>
                  <a:pt x="173686" y="405596"/>
                  <a:pt x="183805" y="418634"/>
                </a:cubicBezTo>
                <a:lnTo>
                  <a:pt x="190281" y="426783"/>
                </a:lnTo>
                <a:cubicBezTo>
                  <a:pt x="196758" y="434932"/>
                  <a:pt x="227925" y="487898"/>
                  <a:pt x="231163" y="494010"/>
                </a:cubicBezTo>
                <a:cubicBezTo>
                  <a:pt x="233187" y="497270"/>
                  <a:pt x="231973" y="501751"/>
                  <a:pt x="228735" y="503788"/>
                </a:cubicBezTo>
                <a:cubicBezTo>
                  <a:pt x="227520" y="504603"/>
                  <a:pt x="226306" y="504603"/>
                  <a:pt x="225092" y="504603"/>
                </a:cubicBezTo>
                <a:cubicBezTo>
                  <a:pt x="222663" y="504603"/>
                  <a:pt x="220234" y="503381"/>
                  <a:pt x="219020" y="501344"/>
                </a:cubicBezTo>
                <a:cubicBezTo>
                  <a:pt x="205258" y="478120"/>
                  <a:pt x="183400" y="441451"/>
                  <a:pt x="178948" y="435746"/>
                </a:cubicBezTo>
                <a:lnTo>
                  <a:pt x="172471" y="427598"/>
                </a:lnTo>
                <a:cubicBezTo>
                  <a:pt x="165185" y="418227"/>
                  <a:pt x="153852" y="412930"/>
                  <a:pt x="142113" y="412930"/>
                </a:cubicBezTo>
                <a:lnTo>
                  <a:pt x="131184" y="412930"/>
                </a:lnTo>
                <a:cubicBezTo>
                  <a:pt x="130375" y="412930"/>
                  <a:pt x="129565" y="413337"/>
                  <a:pt x="129160" y="414152"/>
                </a:cubicBezTo>
                <a:lnTo>
                  <a:pt x="119851" y="430042"/>
                </a:lnTo>
                <a:cubicBezTo>
                  <a:pt x="114589" y="438599"/>
                  <a:pt x="106088" y="443895"/>
                  <a:pt x="95969" y="443895"/>
                </a:cubicBezTo>
                <a:cubicBezTo>
                  <a:pt x="85850" y="443895"/>
                  <a:pt x="76945" y="438599"/>
                  <a:pt x="71683" y="430042"/>
                </a:cubicBezTo>
                <a:lnTo>
                  <a:pt x="62373" y="414152"/>
                </a:lnTo>
                <a:cubicBezTo>
                  <a:pt x="61968" y="413337"/>
                  <a:pt x="61159" y="412930"/>
                  <a:pt x="60754" y="412930"/>
                </a:cubicBezTo>
                <a:lnTo>
                  <a:pt x="49420" y="412930"/>
                </a:lnTo>
                <a:cubicBezTo>
                  <a:pt x="33634" y="412930"/>
                  <a:pt x="20276" y="425968"/>
                  <a:pt x="19062" y="442265"/>
                </a:cubicBezTo>
                <a:lnTo>
                  <a:pt x="14205" y="498084"/>
                </a:lnTo>
                <a:cubicBezTo>
                  <a:pt x="13800" y="502159"/>
                  <a:pt x="10562" y="505011"/>
                  <a:pt x="6514" y="504603"/>
                </a:cubicBezTo>
                <a:cubicBezTo>
                  <a:pt x="2466" y="504603"/>
                  <a:pt x="-367" y="500936"/>
                  <a:pt x="38" y="496862"/>
                </a:cubicBezTo>
                <a:lnTo>
                  <a:pt x="4490" y="440636"/>
                </a:lnTo>
                <a:cubicBezTo>
                  <a:pt x="6919" y="417412"/>
                  <a:pt x="26348" y="398670"/>
                  <a:pt x="49015" y="398262"/>
                </a:cubicBezTo>
                <a:close/>
                <a:moveTo>
                  <a:pt x="420221" y="307133"/>
                </a:moveTo>
                <a:cubicBezTo>
                  <a:pt x="399146" y="307133"/>
                  <a:pt x="382125" y="324627"/>
                  <a:pt x="382125" y="345375"/>
                </a:cubicBezTo>
                <a:cubicBezTo>
                  <a:pt x="382125" y="366531"/>
                  <a:pt x="399146" y="383618"/>
                  <a:pt x="420221" y="383618"/>
                </a:cubicBezTo>
                <a:cubicBezTo>
                  <a:pt x="441295" y="383618"/>
                  <a:pt x="458316" y="366531"/>
                  <a:pt x="458316" y="345375"/>
                </a:cubicBezTo>
                <a:cubicBezTo>
                  <a:pt x="458316" y="324627"/>
                  <a:pt x="441295" y="307133"/>
                  <a:pt x="420221" y="307133"/>
                </a:cubicBezTo>
                <a:close/>
                <a:moveTo>
                  <a:pt x="95181" y="307133"/>
                </a:moveTo>
                <a:cubicBezTo>
                  <a:pt x="73702" y="307133"/>
                  <a:pt x="56681" y="324627"/>
                  <a:pt x="56681" y="345375"/>
                </a:cubicBezTo>
                <a:cubicBezTo>
                  <a:pt x="56681" y="366531"/>
                  <a:pt x="73702" y="383618"/>
                  <a:pt x="95181" y="383618"/>
                </a:cubicBezTo>
                <a:cubicBezTo>
                  <a:pt x="116256" y="383618"/>
                  <a:pt x="133277" y="366531"/>
                  <a:pt x="133277" y="345375"/>
                </a:cubicBezTo>
                <a:cubicBezTo>
                  <a:pt x="133277" y="324627"/>
                  <a:pt x="116256" y="307133"/>
                  <a:pt x="95181" y="307133"/>
                </a:cubicBezTo>
                <a:close/>
                <a:moveTo>
                  <a:pt x="420221" y="292893"/>
                </a:moveTo>
                <a:cubicBezTo>
                  <a:pt x="448995" y="292893"/>
                  <a:pt x="472501" y="316083"/>
                  <a:pt x="472501" y="345375"/>
                </a:cubicBezTo>
                <a:cubicBezTo>
                  <a:pt x="472501" y="374261"/>
                  <a:pt x="448995" y="397857"/>
                  <a:pt x="420221" y="397857"/>
                </a:cubicBezTo>
                <a:cubicBezTo>
                  <a:pt x="391446" y="397857"/>
                  <a:pt x="367535" y="374261"/>
                  <a:pt x="367535" y="345375"/>
                </a:cubicBezTo>
                <a:cubicBezTo>
                  <a:pt x="367535" y="316083"/>
                  <a:pt x="391446" y="292893"/>
                  <a:pt x="420221" y="292893"/>
                </a:cubicBezTo>
                <a:close/>
                <a:moveTo>
                  <a:pt x="95181" y="292893"/>
                </a:moveTo>
                <a:cubicBezTo>
                  <a:pt x="123551" y="292893"/>
                  <a:pt x="147462" y="316083"/>
                  <a:pt x="147462" y="345375"/>
                </a:cubicBezTo>
                <a:cubicBezTo>
                  <a:pt x="147462" y="374261"/>
                  <a:pt x="123551" y="397857"/>
                  <a:pt x="95181" y="397857"/>
                </a:cubicBezTo>
                <a:cubicBezTo>
                  <a:pt x="66002" y="397857"/>
                  <a:pt x="42496" y="374261"/>
                  <a:pt x="42496" y="345375"/>
                </a:cubicBezTo>
                <a:cubicBezTo>
                  <a:pt x="42496" y="316083"/>
                  <a:pt x="66002" y="292893"/>
                  <a:pt x="95181" y="292893"/>
                </a:cubicBezTo>
                <a:close/>
                <a:moveTo>
                  <a:pt x="257898" y="89298"/>
                </a:moveTo>
                <a:cubicBezTo>
                  <a:pt x="265784" y="89298"/>
                  <a:pt x="272487" y="95607"/>
                  <a:pt x="272487" y="103887"/>
                </a:cubicBezTo>
                <a:cubicBezTo>
                  <a:pt x="272487" y="112167"/>
                  <a:pt x="265784" y="119264"/>
                  <a:pt x="257898" y="119264"/>
                </a:cubicBezTo>
                <a:cubicBezTo>
                  <a:pt x="249618" y="119264"/>
                  <a:pt x="242521" y="112167"/>
                  <a:pt x="242521" y="103887"/>
                </a:cubicBezTo>
                <a:cubicBezTo>
                  <a:pt x="242521" y="95607"/>
                  <a:pt x="249618" y="89298"/>
                  <a:pt x="257898" y="89298"/>
                </a:cubicBezTo>
                <a:close/>
                <a:moveTo>
                  <a:pt x="196980" y="89298"/>
                </a:moveTo>
                <a:cubicBezTo>
                  <a:pt x="205369" y="89298"/>
                  <a:pt x="211761" y="95607"/>
                  <a:pt x="211761" y="103887"/>
                </a:cubicBezTo>
                <a:cubicBezTo>
                  <a:pt x="211761" y="112167"/>
                  <a:pt x="205369" y="119264"/>
                  <a:pt x="196980" y="119264"/>
                </a:cubicBezTo>
                <a:cubicBezTo>
                  <a:pt x="188591" y="119264"/>
                  <a:pt x="181800" y="112167"/>
                  <a:pt x="181800" y="103887"/>
                </a:cubicBezTo>
                <a:cubicBezTo>
                  <a:pt x="181800" y="95607"/>
                  <a:pt x="188591" y="89298"/>
                  <a:pt x="196980" y="89298"/>
                </a:cubicBezTo>
                <a:close/>
                <a:moveTo>
                  <a:pt x="134073" y="89298"/>
                </a:moveTo>
                <a:cubicBezTo>
                  <a:pt x="142461" y="89298"/>
                  <a:pt x="149253" y="95607"/>
                  <a:pt x="149253" y="103887"/>
                </a:cubicBezTo>
                <a:cubicBezTo>
                  <a:pt x="149253" y="112167"/>
                  <a:pt x="142461" y="119264"/>
                  <a:pt x="134073" y="119264"/>
                </a:cubicBezTo>
                <a:cubicBezTo>
                  <a:pt x="125684" y="119264"/>
                  <a:pt x="119292" y="112167"/>
                  <a:pt x="119292" y="103887"/>
                </a:cubicBezTo>
                <a:cubicBezTo>
                  <a:pt x="119292" y="95607"/>
                  <a:pt x="125684" y="89298"/>
                  <a:pt x="134073" y="89298"/>
                </a:cubicBezTo>
                <a:close/>
                <a:moveTo>
                  <a:pt x="374112" y="45456"/>
                </a:moveTo>
                <a:cubicBezTo>
                  <a:pt x="428908" y="52743"/>
                  <a:pt x="470715" y="100511"/>
                  <a:pt x="470715" y="155971"/>
                </a:cubicBezTo>
                <a:lnTo>
                  <a:pt x="470715" y="160019"/>
                </a:lnTo>
                <a:cubicBezTo>
                  <a:pt x="470715" y="217097"/>
                  <a:pt x="428096" y="264460"/>
                  <a:pt x="371271" y="270937"/>
                </a:cubicBezTo>
                <a:lnTo>
                  <a:pt x="371271" y="305751"/>
                </a:lnTo>
                <a:cubicBezTo>
                  <a:pt x="371271" y="310609"/>
                  <a:pt x="368835" y="314252"/>
                  <a:pt x="365182" y="316276"/>
                </a:cubicBezTo>
                <a:cubicBezTo>
                  <a:pt x="363153" y="317086"/>
                  <a:pt x="361935" y="317490"/>
                  <a:pt x="359906" y="317490"/>
                </a:cubicBezTo>
                <a:cubicBezTo>
                  <a:pt x="357470" y="317490"/>
                  <a:pt x="355035" y="316681"/>
                  <a:pt x="353005" y="315062"/>
                </a:cubicBezTo>
                <a:lnTo>
                  <a:pt x="300645" y="273366"/>
                </a:lnTo>
                <a:cubicBezTo>
                  <a:pt x="299427" y="272152"/>
                  <a:pt x="297803" y="271747"/>
                  <a:pt x="296180" y="271747"/>
                </a:cubicBezTo>
                <a:lnTo>
                  <a:pt x="255590" y="271747"/>
                </a:lnTo>
                <a:cubicBezTo>
                  <a:pt x="235701" y="271747"/>
                  <a:pt x="216218" y="266484"/>
                  <a:pt x="199171" y="256769"/>
                </a:cubicBezTo>
                <a:cubicBezTo>
                  <a:pt x="195518" y="254745"/>
                  <a:pt x="194300" y="249887"/>
                  <a:pt x="196329" y="247053"/>
                </a:cubicBezTo>
                <a:cubicBezTo>
                  <a:pt x="198359" y="243410"/>
                  <a:pt x="202824" y="242195"/>
                  <a:pt x="206477" y="244219"/>
                </a:cubicBezTo>
                <a:cubicBezTo>
                  <a:pt x="221089" y="252721"/>
                  <a:pt x="238137" y="257578"/>
                  <a:pt x="255590" y="257578"/>
                </a:cubicBezTo>
                <a:lnTo>
                  <a:pt x="296180" y="257578"/>
                </a:lnTo>
                <a:cubicBezTo>
                  <a:pt x="301051" y="257578"/>
                  <a:pt x="305921" y="259198"/>
                  <a:pt x="309574" y="262031"/>
                </a:cubicBezTo>
                <a:lnTo>
                  <a:pt x="357064" y="300084"/>
                </a:lnTo>
                <a:lnTo>
                  <a:pt x="357064" y="269318"/>
                </a:lnTo>
                <a:cubicBezTo>
                  <a:pt x="357064" y="263246"/>
                  <a:pt x="361935" y="257578"/>
                  <a:pt x="368429" y="257173"/>
                </a:cubicBezTo>
                <a:cubicBezTo>
                  <a:pt x="418760" y="251911"/>
                  <a:pt x="456509" y="210215"/>
                  <a:pt x="456509" y="160019"/>
                </a:cubicBezTo>
                <a:lnTo>
                  <a:pt x="456509" y="155971"/>
                </a:lnTo>
                <a:cubicBezTo>
                  <a:pt x="456509" y="107393"/>
                  <a:pt x="419978" y="65697"/>
                  <a:pt x="371677" y="59625"/>
                </a:cubicBezTo>
                <a:cubicBezTo>
                  <a:pt x="368023" y="58815"/>
                  <a:pt x="365182" y="55172"/>
                  <a:pt x="365588" y="51529"/>
                </a:cubicBezTo>
                <a:cubicBezTo>
                  <a:pt x="365994" y="47885"/>
                  <a:pt x="370053" y="44647"/>
                  <a:pt x="374112" y="45456"/>
                </a:cubicBezTo>
                <a:close/>
                <a:moveTo>
                  <a:pt x="148914" y="13763"/>
                </a:moveTo>
                <a:cubicBezTo>
                  <a:pt x="95456" y="13763"/>
                  <a:pt x="51717" y="57888"/>
                  <a:pt x="51717" y="111728"/>
                </a:cubicBezTo>
                <a:lnTo>
                  <a:pt x="51717" y="115372"/>
                </a:lnTo>
                <a:cubicBezTo>
                  <a:pt x="51717" y="165568"/>
                  <a:pt x="89381" y="207669"/>
                  <a:pt x="139194" y="212122"/>
                </a:cubicBezTo>
                <a:cubicBezTo>
                  <a:pt x="145674" y="213336"/>
                  <a:pt x="150534" y="218194"/>
                  <a:pt x="150534" y="224671"/>
                </a:cubicBezTo>
                <a:lnTo>
                  <a:pt x="150534" y="255437"/>
                </a:lnTo>
                <a:lnTo>
                  <a:pt x="197918" y="217384"/>
                </a:lnTo>
                <a:cubicBezTo>
                  <a:pt x="201563" y="214551"/>
                  <a:pt x="206423" y="212931"/>
                  <a:pt x="211283" y="212931"/>
                </a:cubicBezTo>
                <a:lnTo>
                  <a:pt x="251782" y="212931"/>
                </a:lnTo>
                <a:cubicBezTo>
                  <a:pt x="305645" y="212931"/>
                  <a:pt x="349384" y="168807"/>
                  <a:pt x="349384" y="115372"/>
                </a:cubicBezTo>
                <a:lnTo>
                  <a:pt x="349384" y="111728"/>
                </a:lnTo>
                <a:cubicBezTo>
                  <a:pt x="349384" y="57888"/>
                  <a:pt x="305645" y="13763"/>
                  <a:pt x="251782" y="13763"/>
                </a:cubicBezTo>
                <a:close/>
                <a:moveTo>
                  <a:pt x="148914" y="0"/>
                </a:moveTo>
                <a:lnTo>
                  <a:pt x="251782" y="0"/>
                </a:lnTo>
                <a:cubicBezTo>
                  <a:pt x="313340" y="0"/>
                  <a:pt x="363559" y="50197"/>
                  <a:pt x="363559" y="111728"/>
                </a:cubicBezTo>
                <a:lnTo>
                  <a:pt x="363559" y="115372"/>
                </a:lnTo>
                <a:cubicBezTo>
                  <a:pt x="363559" y="177308"/>
                  <a:pt x="313340" y="227100"/>
                  <a:pt x="251782" y="227100"/>
                </a:cubicBezTo>
                <a:lnTo>
                  <a:pt x="211283" y="227100"/>
                </a:lnTo>
                <a:cubicBezTo>
                  <a:pt x="209258" y="227100"/>
                  <a:pt x="208043" y="227909"/>
                  <a:pt x="206828" y="228719"/>
                </a:cubicBezTo>
                <a:lnTo>
                  <a:pt x="154584" y="270415"/>
                </a:lnTo>
                <a:cubicBezTo>
                  <a:pt x="152559" y="272034"/>
                  <a:pt x="150129" y="272843"/>
                  <a:pt x="147699" y="272843"/>
                </a:cubicBezTo>
                <a:cubicBezTo>
                  <a:pt x="145674" y="272843"/>
                  <a:pt x="144054" y="272439"/>
                  <a:pt x="142839" y="271629"/>
                </a:cubicBezTo>
                <a:cubicBezTo>
                  <a:pt x="138789" y="269605"/>
                  <a:pt x="136360" y="265557"/>
                  <a:pt x="136360" y="261509"/>
                </a:cubicBezTo>
                <a:lnTo>
                  <a:pt x="136360" y="226695"/>
                </a:lnTo>
                <a:cubicBezTo>
                  <a:pt x="79661" y="219813"/>
                  <a:pt x="37137" y="172450"/>
                  <a:pt x="37137" y="115372"/>
                </a:cubicBezTo>
                <a:lnTo>
                  <a:pt x="37137" y="111728"/>
                </a:lnTo>
                <a:cubicBezTo>
                  <a:pt x="37137" y="50197"/>
                  <a:pt x="87356" y="0"/>
                  <a:pt x="1489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63" dirty="0">
              <a:latin typeface="Poppins" pitchFamily="2" charset="77"/>
            </a:endParaRPr>
          </a:p>
        </p:txBody>
      </p:sp>
      <p:pic>
        <p:nvPicPr>
          <p:cNvPr id="24" name="Picture 23" descr="A red target with black text and blue arrow&#10;&#10;Description automatically generated">
            <a:extLst>
              <a:ext uri="{FF2B5EF4-FFF2-40B4-BE49-F238E27FC236}">
                <a16:creationId xmlns:a16="http://schemas.microsoft.com/office/drawing/2014/main" id="{D716E9DB-E2AC-7954-42EF-5F414860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" y="4855248"/>
            <a:ext cx="2420704" cy="15644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F803FCC-72E8-D401-5254-B84621B20CE1}"/>
              </a:ext>
            </a:extLst>
          </p:cNvPr>
          <p:cNvSpPr txBox="1"/>
          <p:nvPr/>
        </p:nvSpPr>
        <p:spPr>
          <a:xfrm>
            <a:off x="79863" y="6444973"/>
            <a:ext cx="270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Performance Indicator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117C1B-F697-E26E-71E6-85CB2DC866A7}"/>
              </a:ext>
            </a:extLst>
          </p:cNvPr>
          <p:cNvSpPr txBox="1"/>
          <p:nvPr/>
        </p:nvSpPr>
        <p:spPr>
          <a:xfrm>
            <a:off x="3518468" y="4730360"/>
            <a:ext cx="270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Involve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39A859-BCDF-7ADD-1021-B95E3D7819BA}"/>
              </a:ext>
            </a:extLst>
          </p:cNvPr>
          <p:cNvSpPr txBox="1"/>
          <p:nvPr/>
        </p:nvSpPr>
        <p:spPr>
          <a:xfrm>
            <a:off x="6777990" y="4699089"/>
            <a:ext cx="270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Inform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230D23-BA89-317F-2847-1ED34DF38EEF}"/>
              </a:ext>
            </a:extLst>
          </p:cNvPr>
          <p:cNvSpPr txBox="1"/>
          <p:nvPr/>
        </p:nvSpPr>
        <p:spPr>
          <a:xfrm>
            <a:off x="9263270" y="4687488"/>
            <a:ext cx="270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Inspire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ED7197-92CA-51D1-9904-2AB789355162}"/>
              </a:ext>
            </a:extLst>
          </p:cNvPr>
          <p:cNvSpPr txBox="1"/>
          <p:nvPr/>
        </p:nvSpPr>
        <p:spPr>
          <a:xfrm>
            <a:off x="5721862" y="5399996"/>
            <a:ext cx="46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EF5767-FC95-2E65-3F39-6A86EE22E65C}"/>
              </a:ext>
            </a:extLst>
          </p:cNvPr>
          <p:cNvSpPr txBox="1"/>
          <p:nvPr/>
        </p:nvSpPr>
        <p:spPr>
          <a:xfrm>
            <a:off x="8321115" y="5399997"/>
            <a:ext cx="46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4D8791-F708-6B80-09D0-83FF8990849A}"/>
              </a:ext>
            </a:extLst>
          </p:cNvPr>
          <p:cNvSpPr txBox="1"/>
          <p:nvPr/>
        </p:nvSpPr>
        <p:spPr>
          <a:xfrm>
            <a:off x="2919976" y="5455085"/>
            <a:ext cx="46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174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3" grpId="0" animBg="1"/>
      <p:bldP spid="15" grpId="0" animBg="1"/>
      <p:bldP spid="34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2D2F-F5D0-D4D8-8AF9-CFF7CCD5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113" y="955331"/>
            <a:ext cx="4374037" cy="1415270"/>
          </a:xfrm>
        </p:spPr>
        <p:txBody>
          <a:bodyPr anchor="t">
            <a:normAutofit/>
          </a:bodyPr>
          <a:lstStyle/>
          <a:p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Bias and Discrimination</a:t>
            </a:r>
            <a:endParaRPr lang="en-US" sz="4000" dirty="0"/>
          </a:p>
        </p:txBody>
      </p:sp>
      <p:pic>
        <p:nvPicPr>
          <p:cNvPr id="5" name="Picture 4" descr="A person in a wheelchair&#10;&#10;Description automatically generated">
            <a:extLst>
              <a:ext uri="{FF2B5EF4-FFF2-40B4-BE49-F238E27FC236}">
                <a16:creationId xmlns:a16="http://schemas.microsoft.com/office/drawing/2014/main" id="{BC4D0E16-6B94-C8C8-7142-BDDBB5F8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5" r="3499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833C-FC8C-8663-CBE2-C0AAB0A5E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13" y="2543364"/>
            <a:ext cx="4119513" cy="359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Treating individuals or groups unfairly based on personal biases such as race, gender, religion, or socioeconomic status.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350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B2A6C-14FF-C4A3-8F53-56968C30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28" y="493786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latin typeface="Trebuchet MS" panose="020B0603020202020204" pitchFamily="34" charset="0"/>
                <a:cs typeface="Calibri" panose="020F0502020204030204" pitchFamily="34" charset="0"/>
              </a:rPr>
              <a:t>Handling Incompetent Staff and Contractors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F9D53-61A8-6CEE-6EDB-D1567EDE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28" y="2389218"/>
            <a:ext cx="5150277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rebuchet MS" panose="020B0603020202020204" pitchFamily="34" charset="0"/>
                <a:cs typeface="Calibri" panose="020F0502020204030204" pitchFamily="34" charset="0"/>
              </a:rPr>
              <a:t>Involves a fair but firm approach. It is important to set clear expectations and communicate where they're falling short. Escalation and Termination should happen if need be.</a:t>
            </a:r>
            <a:endParaRPr lang="en-US" sz="3200" dirty="0">
              <a:latin typeface="Trebuchet MS" panose="020B0603020202020204" pitchFamily="34" charset="0"/>
            </a:endParaRPr>
          </a:p>
        </p:txBody>
      </p:sp>
      <p:pic>
        <p:nvPicPr>
          <p:cNvPr id="5" name="Picture 4" descr="A person holding his face in front of a person in a room with other men in the background">
            <a:extLst>
              <a:ext uri="{FF2B5EF4-FFF2-40B4-BE49-F238E27FC236}">
                <a16:creationId xmlns:a16="http://schemas.microsoft.com/office/drawing/2014/main" id="{FD4FE14C-297B-F313-FFFB-1E5B97C92F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7" r="12156" b="1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68A03-3514-1A65-A0AB-28571F4B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/>
              <a:t>Confidentiality Breaches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F031A-927E-48AA-E216-0FD695D3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224323"/>
            <a:ext cx="4803113" cy="408576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With sensitive information such as plans, contracts, and financial details being shared, the risk of confidentiality breaches looms large. </a:t>
            </a:r>
            <a:r>
              <a:rPr lang="en-US" sz="2000" b="0" i="0" dirty="0">
                <a:effectLst/>
                <a:latin typeface="Trebuchet MS" panose="020B0603020202020204" pitchFamily="34" charset="0"/>
              </a:rPr>
              <a:t>A breach can have severe consequences, including legal disputes, reputational damage, and financial losses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.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ands typing on a computer keyboard&#10;&#10;Description automatically generated">
            <a:extLst>
              <a:ext uri="{FF2B5EF4-FFF2-40B4-BE49-F238E27FC236}">
                <a16:creationId xmlns:a16="http://schemas.microsoft.com/office/drawing/2014/main" id="{5229CEAD-9C29-37E9-A190-CE423AF0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43" r="2592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Teenagers receiving a gift">
            <a:extLst>
              <a:ext uri="{FF2B5EF4-FFF2-40B4-BE49-F238E27FC236}">
                <a16:creationId xmlns:a16="http://schemas.microsoft.com/office/drawing/2014/main" id="{E8B471F4-D60B-9016-376E-05A7CAE9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59AC2D-8A0E-5410-E6F5-EF329767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22235"/>
            <a:ext cx="5859780" cy="1899912"/>
          </a:xfrm>
        </p:spPr>
        <p:txBody>
          <a:bodyPr>
            <a:normAutofit/>
          </a:bodyPr>
          <a:lstStyle/>
          <a:p>
            <a:r>
              <a:rPr lang="en-US" sz="4000" dirty="0"/>
              <a:t>Receiving “Gifts” From Vendors and Customers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C9249D2-2922-396C-7761-F08EFE283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" y="2434201"/>
            <a:ext cx="4994910" cy="37427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1F1F1F"/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In some cases , accepting gifts from clients or vendors can create 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Trebuchet MS" panose="020B0603020202020204" pitchFamily="34" charset="0"/>
              </a:rPr>
              <a:t>conflicts of interest and compromise the integrity of the business relationship</a:t>
            </a:r>
            <a:r>
              <a:rPr lang="en-US" sz="20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 . It may also be seen as a form of bribery or influence - peddling , which can be unethical and even illegal.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24CFC-3262-176B-7695-C7BB1991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EDCA4D1-2D0F-48E7-AAAD-4999D8DF1C14}" type="datetime1">
              <a:rPr lang="en-GB" smtClean="0"/>
              <a:pPr>
                <a:spcAft>
                  <a:spcPts val="600"/>
                </a:spcAft>
              </a:pPr>
              <a:t>24/07/2024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19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B3885-158E-E247-AC99-776E1E7A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24 July 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598E5-A9BE-2348-B230-D4E49450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5576D-F4B2-7E46-973E-C1E5FD11C15D}"/>
              </a:ext>
            </a:extLst>
          </p:cNvPr>
          <p:cNvSpPr txBox="1"/>
          <p:nvPr/>
        </p:nvSpPr>
        <p:spPr>
          <a:xfrm>
            <a:off x="314325" y="306180"/>
            <a:ext cx="50528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PMI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2D1F9-299C-B04E-BB9C-09BA1CBB26F0}"/>
              </a:ext>
            </a:extLst>
          </p:cNvPr>
          <p:cNvSpPr txBox="1"/>
          <p:nvPr/>
        </p:nvSpPr>
        <p:spPr>
          <a:xfrm>
            <a:off x="188373" y="2718254"/>
            <a:ext cx="3760788" cy="12527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Practitioners from the global project management community were asked to identify the values that formed the basis of their decision making and guided their actions. </a:t>
            </a:r>
            <a:endParaRPr lang="en-US" sz="1400" b="1" spc="50" dirty="0">
              <a:latin typeface="Arial"/>
              <a:cs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0B24C30-7A8A-4BE6-AAEB-5E1C990D42C7}"/>
              </a:ext>
            </a:extLst>
          </p:cNvPr>
          <p:cNvGrpSpPr/>
          <p:nvPr/>
        </p:nvGrpSpPr>
        <p:grpSpPr>
          <a:xfrm>
            <a:off x="3801318" y="584570"/>
            <a:ext cx="7793911" cy="5771780"/>
            <a:chOff x="4098201" y="608310"/>
            <a:chExt cx="7638122" cy="577178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2566E5-71AD-4FC2-9B6C-D933F59EAC1E}"/>
                </a:ext>
              </a:extLst>
            </p:cNvPr>
            <p:cNvSpPr/>
            <p:nvPr/>
          </p:nvSpPr>
          <p:spPr>
            <a:xfrm>
              <a:off x="9079669" y="4381008"/>
              <a:ext cx="2656654" cy="1999082"/>
            </a:xfrm>
            <a:custGeom>
              <a:avLst/>
              <a:gdLst>
                <a:gd name="connsiteX0" fmla="*/ 0 w 2656654"/>
                <a:gd name="connsiteY0" fmla="*/ 188479 h 1884791"/>
                <a:gd name="connsiteX1" fmla="*/ 188479 w 2656654"/>
                <a:gd name="connsiteY1" fmla="*/ 0 h 1884791"/>
                <a:gd name="connsiteX2" fmla="*/ 2468175 w 2656654"/>
                <a:gd name="connsiteY2" fmla="*/ 0 h 1884791"/>
                <a:gd name="connsiteX3" fmla="*/ 2656654 w 2656654"/>
                <a:gd name="connsiteY3" fmla="*/ 188479 h 1884791"/>
                <a:gd name="connsiteX4" fmla="*/ 2656654 w 2656654"/>
                <a:gd name="connsiteY4" fmla="*/ 1696312 h 1884791"/>
                <a:gd name="connsiteX5" fmla="*/ 2468175 w 2656654"/>
                <a:gd name="connsiteY5" fmla="*/ 1884791 h 1884791"/>
                <a:gd name="connsiteX6" fmla="*/ 188479 w 2656654"/>
                <a:gd name="connsiteY6" fmla="*/ 1884791 h 1884791"/>
                <a:gd name="connsiteX7" fmla="*/ 0 w 2656654"/>
                <a:gd name="connsiteY7" fmla="*/ 1696312 h 1884791"/>
                <a:gd name="connsiteX8" fmla="*/ 0 w 2656654"/>
                <a:gd name="connsiteY8" fmla="*/ 188479 h 188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6654" h="1884791">
                  <a:moveTo>
                    <a:pt x="0" y="188479"/>
                  </a:moveTo>
                  <a:cubicBezTo>
                    <a:pt x="0" y="84385"/>
                    <a:pt x="84385" y="0"/>
                    <a:pt x="188479" y="0"/>
                  </a:cubicBezTo>
                  <a:lnTo>
                    <a:pt x="2468175" y="0"/>
                  </a:lnTo>
                  <a:cubicBezTo>
                    <a:pt x="2572269" y="0"/>
                    <a:pt x="2656654" y="84385"/>
                    <a:pt x="2656654" y="188479"/>
                  </a:cubicBezTo>
                  <a:lnTo>
                    <a:pt x="2656654" y="1696312"/>
                  </a:lnTo>
                  <a:cubicBezTo>
                    <a:pt x="2656654" y="1800406"/>
                    <a:pt x="2572269" y="1884791"/>
                    <a:pt x="2468175" y="1884791"/>
                  </a:cubicBezTo>
                  <a:lnTo>
                    <a:pt x="188479" y="1884791"/>
                  </a:lnTo>
                  <a:cubicBezTo>
                    <a:pt x="84385" y="1884791"/>
                    <a:pt x="0" y="1800406"/>
                    <a:pt x="0" y="1696312"/>
                  </a:cubicBezTo>
                  <a:lnTo>
                    <a:pt x="0" y="188479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39" tIns="565941" rIns="94743" bIns="94743" numCol="1" spcCol="1270" anchor="b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dirty="0"/>
                <a:t>Make decisions and act impartially and objectively. Our conduct must be free from competing self interest, prejudice, and favoritism. 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62C004-4681-47DD-A94D-AF7906FF1CFD}"/>
                </a:ext>
              </a:extLst>
            </p:cNvPr>
            <p:cNvSpPr/>
            <p:nvPr/>
          </p:nvSpPr>
          <p:spPr>
            <a:xfrm>
              <a:off x="4313315" y="4409610"/>
              <a:ext cx="2656654" cy="1871678"/>
            </a:xfrm>
            <a:custGeom>
              <a:avLst/>
              <a:gdLst>
                <a:gd name="connsiteX0" fmla="*/ 0 w 2656654"/>
                <a:gd name="connsiteY0" fmla="*/ 187168 h 1871678"/>
                <a:gd name="connsiteX1" fmla="*/ 187168 w 2656654"/>
                <a:gd name="connsiteY1" fmla="*/ 0 h 1871678"/>
                <a:gd name="connsiteX2" fmla="*/ 2469486 w 2656654"/>
                <a:gd name="connsiteY2" fmla="*/ 0 h 1871678"/>
                <a:gd name="connsiteX3" fmla="*/ 2656654 w 2656654"/>
                <a:gd name="connsiteY3" fmla="*/ 187168 h 1871678"/>
                <a:gd name="connsiteX4" fmla="*/ 2656654 w 2656654"/>
                <a:gd name="connsiteY4" fmla="*/ 1684510 h 1871678"/>
                <a:gd name="connsiteX5" fmla="*/ 2469486 w 2656654"/>
                <a:gd name="connsiteY5" fmla="*/ 1871678 h 1871678"/>
                <a:gd name="connsiteX6" fmla="*/ 187168 w 2656654"/>
                <a:gd name="connsiteY6" fmla="*/ 1871678 h 1871678"/>
                <a:gd name="connsiteX7" fmla="*/ 0 w 2656654"/>
                <a:gd name="connsiteY7" fmla="*/ 1684510 h 1871678"/>
                <a:gd name="connsiteX8" fmla="*/ 0 w 2656654"/>
                <a:gd name="connsiteY8" fmla="*/ 187168 h 187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6654" h="1871678">
                  <a:moveTo>
                    <a:pt x="0" y="187168"/>
                  </a:moveTo>
                  <a:cubicBezTo>
                    <a:pt x="0" y="83798"/>
                    <a:pt x="83798" y="0"/>
                    <a:pt x="187168" y="0"/>
                  </a:cubicBezTo>
                  <a:lnTo>
                    <a:pt x="2469486" y="0"/>
                  </a:lnTo>
                  <a:cubicBezTo>
                    <a:pt x="2572856" y="0"/>
                    <a:pt x="2656654" y="83798"/>
                    <a:pt x="2656654" y="187168"/>
                  </a:cubicBezTo>
                  <a:lnTo>
                    <a:pt x="2656654" y="1684510"/>
                  </a:lnTo>
                  <a:cubicBezTo>
                    <a:pt x="2656654" y="1787880"/>
                    <a:pt x="2572856" y="1871678"/>
                    <a:pt x="2469486" y="1871678"/>
                  </a:cubicBezTo>
                  <a:lnTo>
                    <a:pt x="187168" y="1871678"/>
                  </a:lnTo>
                  <a:cubicBezTo>
                    <a:pt x="83798" y="1871678"/>
                    <a:pt x="0" y="1787880"/>
                    <a:pt x="0" y="1684510"/>
                  </a:cubicBezTo>
                  <a:lnTo>
                    <a:pt x="0" y="187168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265" tIns="566184" rIns="895261" bIns="98266" numCol="1" spcCol="1270" anchor="b" anchorCtr="0">
              <a:noAutofit/>
            </a:bodyPr>
            <a:lstStyle/>
            <a:p>
              <a:pPr marL="0" lvl="1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dirty="0"/>
                <a:t>understand the truth and act in a truthful manner both in our communications and in our conduct</a:t>
              </a:r>
              <a:endParaRPr lang="en-US" sz="15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09D4E7-3096-4BD4-907E-3F0F1180EF9B}"/>
                </a:ext>
              </a:extLst>
            </p:cNvPr>
            <p:cNvSpPr/>
            <p:nvPr/>
          </p:nvSpPr>
          <p:spPr>
            <a:xfrm>
              <a:off x="8938573" y="688771"/>
              <a:ext cx="2797749" cy="2187379"/>
            </a:xfrm>
            <a:custGeom>
              <a:avLst/>
              <a:gdLst>
                <a:gd name="connsiteX0" fmla="*/ 0 w 2656654"/>
                <a:gd name="connsiteY0" fmla="*/ 204809 h 2048089"/>
                <a:gd name="connsiteX1" fmla="*/ 204809 w 2656654"/>
                <a:gd name="connsiteY1" fmla="*/ 0 h 2048089"/>
                <a:gd name="connsiteX2" fmla="*/ 2451845 w 2656654"/>
                <a:gd name="connsiteY2" fmla="*/ 0 h 2048089"/>
                <a:gd name="connsiteX3" fmla="*/ 2656654 w 2656654"/>
                <a:gd name="connsiteY3" fmla="*/ 204809 h 2048089"/>
                <a:gd name="connsiteX4" fmla="*/ 2656654 w 2656654"/>
                <a:gd name="connsiteY4" fmla="*/ 1843280 h 2048089"/>
                <a:gd name="connsiteX5" fmla="*/ 2451845 w 2656654"/>
                <a:gd name="connsiteY5" fmla="*/ 2048089 h 2048089"/>
                <a:gd name="connsiteX6" fmla="*/ 204809 w 2656654"/>
                <a:gd name="connsiteY6" fmla="*/ 2048089 h 2048089"/>
                <a:gd name="connsiteX7" fmla="*/ 0 w 2656654"/>
                <a:gd name="connsiteY7" fmla="*/ 1843280 h 2048089"/>
                <a:gd name="connsiteX8" fmla="*/ 0 w 2656654"/>
                <a:gd name="connsiteY8" fmla="*/ 204809 h 2048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6654" h="2048089">
                  <a:moveTo>
                    <a:pt x="0" y="204809"/>
                  </a:moveTo>
                  <a:cubicBezTo>
                    <a:pt x="0" y="91696"/>
                    <a:pt x="91696" y="0"/>
                    <a:pt x="204809" y="0"/>
                  </a:cubicBezTo>
                  <a:lnTo>
                    <a:pt x="2451845" y="0"/>
                  </a:lnTo>
                  <a:cubicBezTo>
                    <a:pt x="2564958" y="0"/>
                    <a:pt x="2656654" y="91696"/>
                    <a:pt x="2656654" y="204809"/>
                  </a:cubicBezTo>
                  <a:lnTo>
                    <a:pt x="2656654" y="1843280"/>
                  </a:lnTo>
                  <a:cubicBezTo>
                    <a:pt x="2656654" y="1956393"/>
                    <a:pt x="2564958" y="2048089"/>
                    <a:pt x="2451845" y="2048089"/>
                  </a:cubicBezTo>
                  <a:lnTo>
                    <a:pt x="204809" y="2048089"/>
                  </a:lnTo>
                  <a:cubicBezTo>
                    <a:pt x="91696" y="2048089"/>
                    <a:pt x="0" y="1956393"/>
                    <a:pt x="0" y="1843280"/>
                  </a:cubicBezTo>
                  <a:lnTo>
                    <a:pt x="0" y="204809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516" tIns="94520" rIns="94520" bIns="606543" numCol="1" spcCol="1270" anchor="t" anchorCtr="0">
              <a:noAutofit/>
            </a:bodyPr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dirty="0"/>
                <a:t>show a high regard for ourselves, others, and the resources entrusted to us. Resources entrusted to us may include people, money, reputation, the safety of others, and natural or environmental resources</a:t>
              </a:r>
              <a:r>
                <a:rPr lang="en-US" sz="1300" b="1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045428-0BDA-469F-BAC1-20BC69B0F32F}"/>
                </a:ext>
              </a:extLst>
            </p:cNvPr>
            <p:cNvSpPr/>
            <p:nvPr/>
          </p:nvSpPr>
          <p:spPr>
            <a:xfrm>
              <a:off x="4098201" y="608310"/>
              <a:ext cx="2656654" cy="2205123"/>
            </a:xfrm>
            <a:custGeom>
              <a:avLst/>
              <a:gdLst>
                <a:gd name="connsiteX0" fmla="*/ 0 w 2656654"/>
                <a:gd name="connsiteY0" fmla="*/ 172091 h 1720909"/>
                <a:gd name="connsiteX1" fmla="*/ 172091 w 2656654"/>
                <a:gd name="connsiteY1" fmla="*/ 0 h 1720909"/>
                <a:gd name="connsiteX2" fmla="*/ 2484563 w 2656654"/>
                <a:gd name="connsiteY2" fmla="*/ 0 h 1720909"/>
                <a:gd name="connsiteX3" fmla="*/ 2656654 w 2656654"/>
                <a:gd name="connsiteY3" fmla="*/ 172091 h 1720909"/>
                <a:gd name="connsiteX4" fmla="*/ 2656654 w 2656654"/>
                <a:gd name="connsiteY4" fmla="*/ 1548818 h 1720909"/>
                <a:gd name="connsiteX5" fmla="*/ 2484563 w 2656654"/>
                <a:gd name="connsiteY5" fmla="*/ 1720909 h 1720909"/>
                <a:gd name="connsiteX6" fmla="*/ 172091 w 2656654"/>
                <a:gd name="connsiteY6" fmla="*/ 1720909 h 1720909"/>
                <a:gd name="connsiteX7" fmla="*/ 0 w 2656654"/>
                <a:gd name="connsiteY7" fmla="*/ 1548818 h 1720909"/>
                <a:gd name="connsiteX8" fmla="*/ 0 w 2656654"/>
                <a:gd name="connsiteY8" fmla="*/ 172091 h 172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6654" h="1720909">
                  <a:moveTo>
                    <a:pt x="0" y="172091"/>
                  </a:moveTo>
                  <a:cubicBezTo>
                    <a:pt x="0" y="77048"/>
                    <a:pt x="77048" y="0"/>
                    <a:pt x="172091" y="0"/>
                  </a:cubicBezTo>
                  <a:lnTo>
                    <a:pt x="2484563" y="0"/>
                  </a:lnTo>
                  <a:cubicBezTo>
                    <a:pt x="2579606" y="0"/>
                    <a:pt x="2656654" y="77048"/>
                    <a:pt x="2656654" y="172091"/>
                  </a:cubicBezTo>
                  <a:lnTo>
                    <a:pt x="2656654" y="1548818"/>
                  </a:lnTo>
                  <a:cubicBezTo>
                    <a:pt x="2656654" y="1643861"/>
                    <a:pt x="2579606" y="1720909"/>
                    <a:pt x="2484563" y="1720909"/>
                  </a:cubicBezTo>
                  <a:lnTo>
                    <a:pt x="172091" y="1720909"/>
                  </a:lnTo>
                  <a:cubicBezTo>
                    <a:pt x="77048" y="1720909"/>
                    <a:pt x="0" y="1643861"/>
                    <a:pt x="0" y="1548818"/>
                  </a:cubicBezTo>
                  <a:lnTo>
                    <a:pt x="0" y="17209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953" tIns="94953" rIns="891949" bIns="525180" numCol="1" spcCol="1270" anchor="t" anchorCtr="0">
              <a:noAutofit/>
            </a:bodyPr>
            <a:lstStyle/>
            <a:p>
              <a:pPr marL="0" lvl="1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500" dirty="0"/>
                <a:t>It is our duty to take ownership for the decisions we make or fail to make, the actions we take or fail to take, and the consequences that result.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796EA25-DB03-46B6-9625-15E637704D36}"/>
                </a:ext>
              </a:extLst>
            </p:cNvPr>
            <p:cNvSpPr/>
            <p:nvPr/>
          </p:nvSpPr>
          <p:spPr>
            <a:xfrm>
              <a:off x="5426528" y="1093774"/>
              <a:ext cx="2328605" cy="2328605"/>
            </a:xfrm>
            <a:custGeom>
              <a:avLst/>
              <a:gdLst>
                <a:gd name="connsiteX0" fmla="*/ 0 w 2328605"/>
                <a:gd name="connsiteY0" fmla="*/ 2328605 h 2328605"/>
                <a:gd name="connsiteX1" fmla="*/ 2328605 w 2328605"/>
                <a:gd name="connsiteY1" fmla="*/ 0 h 2328605"/>
                <a:gd name="connsiteX2" fmla="*/ 2328605 w 2328605"/>
                <a:gd name="connsiteY2" fmla="*/ 2328605 h 2328605"/>
                <a:gd name="connsiteX3" fmla="*/ 0 w 2328605"/>
                <a:gd name="connsiteY3" fmla="*/ 2328605 h 232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605" h="2328605">
                  <a:moveTo>
                    <a:pt x="0" y="2328605"/>
                  </a:moveTo>
                  <a:cubicBezTo>
                    <a:pt x="0" y="1042552"/>
                    <a:pt x="1042552" y="0"/>
                    <a:pt x="2328605" y="0"/>
                  </a:cubicBezTo>
                  <a:lnTo>
                    <a:pt x="2328605" y="2328605"/>
                  </a:lnTo>
                  <a:lnTo>
                    <a:pt x="0" y="2328605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489" tIns="774489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kern="1200" dirty="0"/>
                <a:t>RESPONSIBILITY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C4099F0-F7F4-4F38-9D00-3BE3048351AD}"/>
                </a:ext>
              </a:extLst>
            </p:cNvPr>
            <p:cNvSpPr/>
            <p:nvPr/>
          </p:nvSpPr>
          <p:spPr>
            <a:xfrm>
              <a:off x="7864065" y="1100759"/>
              <a:ext cx="2328605" cy="2328605"/>
            </a:xfrm>
            <a:custGeom>
              <a:avLst/>
              <a:gdLst>
                <a:gd name="connsiteX0" fmla="*/ 0 w 2328605"/>
                <a:gd name="connsiteY0" fmla="*/ 2328605 h 2328605"/>
                <a:gd name="connsiteX1" fmla="*/ 2328605 w 2328605"/>
                <a:gd name="connsiteY1" fmla="*/ 0 h 2328605"/>
                <a:gd name="connsiteX2" fmla="*/ 2328605 w 2328605"/>
                <a:gd name="connsiteY2" fmla="*/ 2328605 h 2328605"/>
                <a:gd name="connsiteX3" fmla="*/ 0 w 2328605"/>
                <a:gd name="connsiteY3" fmla="*/ 2328605 h 232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605" h="2328605">
                  <a:moveTo>
                    <a:pt x="0" y="0"/>
                  </a:moveTo>
                  <a:cubicBezTo>
                    <a:pt x="1286053" y="0"/>
                    <a:pt x="2328605" y="1042552"/>
                    <a:pt x="2328605" y="2328605"/>
                  </a:cubicBezTo>
                  <a:lnTo>
                    <a:pt x="0" y="2328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774489" rIns="774489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dirty="0"/>
                <a:t>RESPECT</a:t>
              </a:r>
              <a:endParaRPr lang="en-US" sz="1300" b="1" kern="120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802D99-2E0C-4841-ABF3-0D607A376912}"/>
                </a:ext>
              </a:extLst>
            </p:cNvPr>
            <p:cNvSpPr/>
            <p:nvPr/>
          </p:nvSpPr>
          <p:spPr>
            <a:xfrm>
              <a:off x="7862691" y="3529935"/>
              <a:ext cx="2328605" cy="2328606"/>
            </a:xfrm>
            <a:custGeom>
              <a:avLst/>
              <a:gdLst>
                <a:gd name="connsiteX0" fmla="*/ 0 w 2328605"/>
                <a:gd name="connsiteY0" fmla="*/ 2328605 h 2328605"/>
                <a:gd name="connsiteX1" fmla="*/ 2328605 w 2328605"/>
                <a:gd name="connsiteY1" fmla="*/ 0 h 2328605"/>
                <a:gd name="connsiteX2" fmla="*/ 2328605 w 2328605"/>
                <a:gd name="connsiteY2" fmla="*/ 2328605 h 2328605"/>
                <a:gd name="connsiteX3" fmla="*/ 0 w 2328605"/>
                <a:gd name="connsiteY3" fmla="*/ 2328605 h 232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605" h="2328605">
                  <a:moveTo>
                    <a:pt x="2328605" y="0"/>
                  </a:moveTo>
                  <a:cubicBezTo>
                    <a:pt x="2328605" y="1286053"/>
                    <a:pt x="1286053" y="2328605"/>
                    <a:pt x="0" y="2328605"/>
                  </a:cubicBezTo>
                  <a:lnTo>
                    <a:pt x="0" y="0"/>
                  </a:lnTo>
                  <a:lnTo>
                    <a:pt x="232860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7" rIns="774489" bIns="77448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dirty="0"/>
                <a:t>FAIRNESS</a:t>
              </a:r>
              <a:endParaRPr lang="en-US" sz="1300" b="1" kern="120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7E65B30-9C76-4B33-BE2B-AD23297C2CD5}"/>
                </a:ext>
              </a:extLst>
            </p:cNvPr>
            <p:cNvSpPr/>
            <p:nvPr/>
          </p:nvSpPr>
          <p:spPr>
            <a:xfrm>
              <a:off x="5426528" y="3529936"/>
              <a:ext cx="2328605" cy="2328605"/>
            </a:xfrm>
            <a:custGeom>
              <a:avLst/>
              <a:gdLst>
                <a:gd name="connsiteX0" fmla="*/ 0 w 2328605"/>
                <a:gd name="connsiteY0" fmla="*/ 2328605 h 2328605"/>
                <a:gd name="connsiteX1" fmla="*/ 2328605 w 2328605"/>
                <a:gd name="connsiteY1" fmla="*/ 0 h 2328605"/>
                <a:gd name="connsiteX2" fmla="*/ 2328605 w 2328605"/>
                <a:gd name="connsiteY2" fmla="*/ 2328605 h 2328605"/>
                <a:gd name="connsiteX3" fmla="*/ 0 w 2328605"/>
                <a:gd name="connsiteY3" fmla="*/ 2328605 h 232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605" h="2328605">
                  <a:moveTo>
                    <a:pt x="2328605" y="2328605"/>
                  </a:moveTo>
                  <a:cubicBezTo>
                    <a:pt x="1042552" y="2328605"/>
                    <a:pt x="0" y="1286053"/>
                    <a:pt x="0" y="0"/>
                  </a:cubicBezTo>
                  <a:lnTo>
                    <a:pt x="2328605" y="0"/>
                  </a:lnTo>
                  <a:lnTo>
                    <a:pt x="2328605" y="2328605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489" tIns="92456" rIns="92456" bIns="77448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dirty="0"/>
                <a:t>HONESTY</a:t>
              </a:r>
              <a:endParaRPr lang="en-US" sz="1300" b="1" kern="1200" dirty="0"/>
            </a:p>
          </p:txBody>
        </p:sp>
      </p:grpSp>
      <p:grpSp>
        <p:nvGrpSpPr>
          <p:cNvPr id="16" name="Google Shape;377;p37">
            <a:extLst>
              <a:ext uri="{FF2B5EF4-FFF2-40B4-BE49-F238E27FC236}">
                <a16:creationId xmlns:a16="http://schemas.microsoft.com/office/drawing/2014/main" id="{DD24F3E6-1133-4565-B6F8-9B3D97C96DD9}"/>
              </a:ext>
            </a:extLst>
          </p:cNvPr>
          <p:cNvGrpSpPr/>
          <p:nvPr/>
        </p:nvGrpSpPr>
        <p:grpSpPr>
          <a:xfrm flipH="1">
            <a:off x="9078910" y="845444"/>
            <a:ext cx="656951" cy="542914"/>
            <a:chOff x="4131950" y="3789025"/>
            <a:chExt cx="961500" cy="726650"/>
          </a:xfrm>
        </p:grpSpPr>
        <p:sp>
          <p:nvSpPr>
            <p:cNvPr id="17" name="Google Shape;378;p37">
              <a:extLst>
                <a:ext uri="{FF2B5EF4-FFF2-40B4-BE49-F238E27FC236}">
                  <a16:creationId xmlns:a16="http://schemas.microsoft.com/office/drawing/2014/main" id="{D97F57C5-1DA5-4D7D-8E2D-60233185F3CB}"/>
                </a:ext>
              </a:extLst>
            </p:cNvPr>
            <p:cNvSpPr/>
            <p:nvPr/>
          </p:nvSpPr>
          <p:spPr>
            <a:xfrm>
              <a:off x="4482175" y="3789025"/>
              <a:ext cx="611275" cy="611325"/>
            </a:xfrm>
            <a:custGeom>
              <a:avLst/>
              <a:gdLst/>
              <a:ahLst/>
              <a:cxnLst/>
              <a:rect l="l" t="t" r="r" b="b"/>
              <a:pathLst>
                <a:path w="24451" h="24453" extrusionOk="0">
                  <a:moveTo>
                    <a:pt x="10481" y="10481"/>
                  </a:moveTo>
                  <a:cubicBezTo>
                    <a:pt x="11090" y="9871"/>
                    <a:pt x="12076" y="9871"/>
                    <a:pt x="12684" y="10481"/>
                  </a:cubicBezTo>
                  <a:lnTo>
                    <a:pt x="14267" y="12064"/>
                  </a:lnTo>
                  <a:cubicBezTo>
                    <a:pt x="14576" y="12122"/>
                    <a:pt x="14859" y="12272"/>
                    <a:pt x="15080" y="12493"/>
                  </a:cubicBezTo>
                  <a:lnTo>
                    <a:pt x="23843" y="21255"/>
                  </a:lnTo>
                  <a:cubicBezTo>
                    <a:pt x="24451" y="21864"/>
                    <a:pt x="24451" y="22852"/>
                    <a:pt x="23843" y="23460"/>
                  </a:cubicBezTo>
                  <a:lnTo>
                    <a:pt x="23459" y="23843"/>
                  </a:lnTo>
                  <a:cubicBezTo>
                    <a:pt x="22850" y="24452"/>
                    <a:pt x="21864" y="24452"/>
                    <a:pt x="21256" y="23843"/>
                  </a:cubicBezTo>
                  <a:lnTo>
                    <a:pt x="12493" y="15081"/>
                  </a:lnTo>
                  <a:cubicBezTo>
                    <a:pt x="12272" y="14859"/>
                    <a:pt x="12122" y="14577"/>
                    <a:pt x="12064" y="14268"/>
                  </a:cubicBezTo>
                  <a:lnTo>
                    <a:pt x="10481" y="12685"/>
                  </a:lnTo>
                  <a:cubicBezTo>
                    <a:pt x="9872" y="12077"/>
                    <a:pt x="9872" y="11089"/>
                    <a:pt x="10481" y="10481"/>
                  </a:cubicBezTo>
                  <a:close/>
                  <a:moveTo>
                    <a:pt x="9878" y="665"/>
                  </a:moveTo>
                  <a:lnTo>
                    <a:pt x="665" y="9877"/>
                  </a:lnTo>
                  <a:cubicBezTo>
                    <a:pt x="1" y="10542"/>
                    <a:pt x="1" y="11619"/>
                    <a:pt x="665" y="12285"/>
                  </a:cubicBezTo>
                  <a:lnTo>
                    <a:pt x="3468" y="15087"/>
                  </a:lnTo>
                  <a:cubicBezTo>
                    <a:pt x="4132" y="15752"/>
                    <a:pt x="5211" y="15752"/>
                    <a:pt x="5875" y="15087"/>
                  </a:cubicBezTo>
                  <a:lnTo>
                    <a:pt x="10481" y="10481"/>
                  </a:lnTo>
                  <a:lnTo>
                    <a:pt x="15086" y="5875"/>
                  </a:lnTo>
                  <a:cubicBezTo>
                    <a:pt x="15752" y="5210"/>
                    <a:pt x="15752" y="4132"/>
                    <a:pt x="15086" y="3467"/>
                  </a:cubicBezTo>
                  <a:lnTo>
                    <a:pt x="12284" y="665"/>
                  </a:lnTo>
                  <a:cubicBezTo>
                    <a:pt x="11619" y="0"/>
                    <a:pt x="10542" y="0"/>
                    <a:pt x="9878" y="6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79;p37">
              <a:extLst>
                <a:ext uri="{FF2B5EF4-FFF2-40B4-BE49-F238E27FC236}">
                  <a16:creationId xmlns:a16="http://schemas.microsoft.com/office/drawing/2014/main" id="{5237C509-1109-4DD0-AE6E-E6EDC26814C0}"/>
                </a:ext>
              </a:extLst>
            </p:cNvPr>
            <p:cNvSpPr/>
            <p:nvPr/>
          </p:nvSpPr>
          <p:spPr>
            <a:xfrm>
              <a:off x="4538450" y="3946525"/>
              <a:ext cx="539475" cy="419650"/>
            </a:xfrm>
            <a:custGeom>
              <a:avLst/>
              <a:gdLst/>
              <a:ahLst/>
              <a:cxnLst/>
              <a:rect l="l" t="t" r="r" b="b"/>
              <a:pathLst>
                <a:path w="21579" h="16786" extrusionOk="0">
                  <a:moveTo>
                    <a:pt x="9557" y="1"/>
                  </a:moveTo>
                  <a:lnTo>
                    <a:pt x="10856" y="1554"/>
                  </a:lnTo>
                  <a:lnTo>
                    <a:pt x="11110" y="1300"/>
                  </a:lnTo>
                  <a:lnTo>
                    <a:pt x="9557" y="1"/>
                  </a:lnTo>
                  <a:close/>
                  <a:moveTo>
                    <a:pt x="322" y="1670"/>
                  </a:moveTo>
                  <a:lnTo>
                    <a:pt x="0" y="1991"/>
                  </a:lnTo>
                  <a:lnTo>
                    <a:pt x="1973" y="3643"/>
                  </a:lnTo>
                  <a:lnTo>
                    <a:pt x="322" y="1670"/>
                  </a:lnTo>
                  <a:close/>
                  <a:moveTo>
                    <a:pt x="12566" y="7557"/>
                  </a:moveTo>
                  <a:lnTo>
                    <a:pt x="10684" y="9222"/>
                  </a:lnTo>
                  <a:lnTo>
                    <a:pt x="10902" y="9440"/>
                  </a:lnTo>
                  <a:lnTo>
                    <a:pt x="12566" y="7557"/>
                  </a:lnTo>
                  <a:close/>
                  <a:moveTo>
                    <a:pt x="14674" y="8723"/>
                  </a:moveTo>
                  <a:lnTo>
                    <a:pt x="14674" y="8723"/>
                  </a:lnTo>
                  <a:cubicBezTo>
                    <a:pt x="15295" y="9391"/>
                    <a:pt x="15921" y="10050"/>
                    <a:pt x="16554" y="10701"/>
                  </a:cubicBezTo>
                  <a:lnTo>
                    <a:pt x="18468" y="12644"/>
                  </a:lnTo>
                  <a:lnTo>
                    <a:pt x="20411" y="14558"/>
                  </a:lnTo>
                  <a:lnTo>
                    <a:pt x="20902" y="15031"/>
                  </a:lnTo>
                  <a:cubicBezTo>
                    <a:pt x="21070" y="15190"/>
                    <a:pt x="21231" y="15338"/>
                    <a:pt x="21319" y="15541"/>
                  </a:cubicBezTo>
                  <a:cubicBezTo>
                    <a:pt x="21510" y="15937"/>
                    <a:pt x="21435" y="16455"/>
                    <a:pt x="21117" y="16786"/>
                  </a:cubicBezTo>
                  <a:cubicBezTo>
                    <a:pt x="21455" y="16477"/>
                    <a:pt x="21578" y="15948"/>
                    <a:pt x="21399" y="15507"/>
                  </a:cubicBezTo>
                  <a:cubicBezTo>
                    <a:pt x="21316" y="15282"/>
                    <a:pt x="21138" y="15110"/>
                    <a:pt x="20982" y="14951"/>
                  </a:cubicBezTo>
                  <a:lnTo>
                    <a:pt x="20509" y="14460"/>
                  </a:lnTo>
                  <a:lnTo>
                    <a:pt x="18595" y="12518"/>
                  </a:lnTo>
                  <a:lnTo>
                    <a:pt x="16652" y="10603"/>
                  </a:lnTo>
                  <a:cubicBezTo>
                    <a:pt x="16001" y="9970"/>
                    <a:pt x="15342" y="9343"/>
                    <a:pt x="14674" y="87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80;p37">
              <a:extLst>
                <a:ext uri="{FF2B5EF4-FFF2-40B4-BE49-F238E27FC236}">
                  <a16:creationId xmlns:a16="http://schemas.microsoft.com/office/drawing/2014/main" id="{02C0E1B5-D631-4F05-AEF4-1F2F600CD419}"/>
                </a:ext>
              </a:extLst>
            </p:cNvPr>
            <p:cNvSpPr/>
            <p:nvPr/>
          </p:nvSpPr>
          <p:spPr>
            <a:xfrm>
              <a:off x="4491150" y="3801525"/>
              <a:ext cx="398900" cy="395350"/>
            </a:xfrm>
            <a:custGeom>
              <a:avLst/>
              <a:gdLst/>
              <a:ahLst/>
              <a:cxnLst/>
              <a:rect l="l" t="t" r="r" b="b"/>
              <a:pathLst>
                <a:path w="15956" h="15814" extrusionOk="0">
                  <a:moveTo>
                    <a:pt x="11940" y="8164"/>
                  </a:moveTo>
                  <a:lnTo>
                    <a:pt x="12933" y="9517"/>
                  </a:lnTo>
                  <a:lnTo>
                    <a:pt x="9657" y="12794"/>
                  </a:lnTo>
                  <a:lnTo>
                    <a:pt x="8304" y="11800"/>
                  </a:lnTo>
                  <a:close/>
                  <a:moveTo>
                    <a:pt x="14059" y="10450"/>
                  </a:moveTo>
                  <a:lnTo>
                    <a:pt x="10591" y="13918"/>
                  </a:lnTo>
                  <a:cubicBezTo>
                    <a:pt x="10238" y="14271"/>
                    <a:pt x="10238" y="14842"/>
                    <a:pt x="10591" y="15195"/>
                  </a:cubicBezTo>
                  <a:lnTo>
                    <a:pt x="10857" y="15462"/>
                  </a:lnTo>
                  <a:cubicBezTo>
                    <a:pt x="11210" y="15814"/>
                    <a:pt x="11782" y="15814"/>
                    <a:pt x="12135" y="15462"/>
                  </a:cubicBezTo>
                  <a:lnTo>
                    <a:pt x="15602" y="11993"/>
                  </a:lnTo>
                  <a:cubicBezTo>
                    <a:pt x="15955" y="11640"/>
                    <a:pt x="15955" y="11068"/>
                    <a:pt x="15602" y="10715"/>
                  </a:cubicBezTo>
                  <a:lnTo>
                    <a:pt x="15337" y="10450"/>
                  </a:lnTo>
                  <a:cubicBezTo>
                    <a:pt x="14984" y="10097"/>
                    <a:pt x="14412" y="10097"/>
                    <a:pt x="14059" y="10450"/>
                  </a:cubicBezTo>
                  <a:close/>
                  <a:moveTo>
                    <a:pt x="7663" y="382"/>
                  </a:moveTo>
                  <a:lnTo>
                    <a:pt x="7663" y="382"/>
                  </a:lnTo>
                  <a:cubicBezTo>
                    <a:pt x="7282" y="763"/>
                    <a:pt x="7282" y="1380"/>
                    <a:pt x="7663" y="1761"/>
                  </a:cubicBezTo>
                  <a:lnTo>
                    <a:pt x="13131" y="7231"/>
                  </a:lnTo>
                  <a:cubicBezTo>
                    <a:pt x="13512" y="7611"/>
                    <a:pt x="14131" y="7611"/>
                    <a:pt x="14512" y="7231"/>
                  </a:cubicBezTo>
                  <a:lnTo>
                    <a:pt x="14512" y="7231"/>
                  </a:lnTo>
                  <a:cubicBezTo>
                    <a:pt x="14892" y="6849"/>
                    <a:pt x="14892" y="6231"/>
                    <a:pt x="14512" y="5850"/>
                  </a:cubicBezTo>
                  <a:lnTo>
                    <a:pt x="9042" y="382"/>
                  </a:lnTo>
                  <a:cubicBezTo>
                    <a:pt x="8661" y="0"/>
                    <a:pt x="8044" y="0"/>
                    <a:pt x="7663" y="382"/>
                  </a:cubicBezTo>
                  <a:close/>
                  <a:moveTo>
                    <a:pt x="382" y="7662"/>
                  </a:moveTo>
                  <a:cubicBezTo>
                    <a:pt x="1" y="8044"/>
                    <a:pt x="1" y="8661"/>
                    <a:pt x="382" y="9042"/>
                  </a:cubicBezTo>
                  <a:lnTo>
                    <a:pt x="5850" y="14510"/>
                  </a:lnTo>
                  <a:cubicBezTo>
                    <a:pt x="6231" y="14891"/>
                    <a:pt x="6848" y="14890"/>
                    <a:pt x="7230" y="14510"/>
                  </a:cubicBezTo>
                  <a:cubicBezTo>
                    <a:pt x="7611" y="14129"/>
                    <a:pt x="7611" y="13512"/>
                    <a:pt x="7231" y="13130"/>
                  </a:cubicBezTo>
                  <a:lnTo>
                    <a:pt x="1762" y="7662"/>
                  </a:lnTo>
                  <a:cubicBezTo>
                    <a:pt x="1380" y="7281"/>
                    <a:pt x="763" y="7281"/>
                    <a:pt x="382" y="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81;p37">
              <a:extLst>
                <a:ext uri="{FF2B5EF4-FFF2-40B4-BE49-F238E27FC236}">
                  <a16:creationId xmlns:a16="http://schemas.microsoft.com/office/drawing/2014/main" id="{B1E9AC33-C907-4823-954D-B2A4B1F1962A}"/>
                </a:ext>
              </a:extLst>
            </p:cNvPr>
            <p:cNvSpPr/>
            <p:nvPr/>
          </p:nvSpPr>
          <p:spPr>
            <a:xfrm>
              <a:off x="4131950" y="4305075"/>
              <a:ext cx="619500" cy="210600"/>
            </a:xfrm>
            <a:custGeom>
              <a:avLst/>
              <a:gdLst/>
              <a:ahLst/>
              <a:cxnLst/>
              <a:rect l="l" t="t" r="r" b="b"/>
              <a:pathLst>
                <a:path w="24780" h="8424" extrusionOk="0">
                  <a:moveTo>
                    <a:pt x="24048" y="5616"/>
                  </a:moveTo>
                  <a:lnTo>
                    <a:pt x="22727" y="5616"/>
                  </a:lnTo>
                  <a:lnTo>
                    <a:pt x="22727" y="3539"/>
                  </a:lnTo>
                  <a:cubicBezTo>
                    <a:pt x="22727" y="3135"/>
                    <a:pt x="22399" y="2807"/>
                    <a:pt x="21995" y="2807"/>
                  </a:cubicBezTo>
                  <a:lnTo>
                    <a:pt x="19447" y="2807"/>
                  </a:lnTo>
                  <a:lnTo>
                    <a:pt x="19447" y="732"/>
                  </a:lnTo>
                  <a:cubicBezTo>
                    <a:pt x="19447" y="329"/>
                    <a:pt x="19120" y="2"/>
                    <a:pt x="18717" y="2"/>
                  </a:cubicBezTo>
                  <a:lnTo>
                    <a:pt x="6063" y="2"/>
                  </a:lnTo>
                  <a:cubicBezTo>
                    <a:pt x="5659" y="1"/>
                    <a:pt x="5332" y="329"/>
                    <a:pt x="5332" y="732"/>
                  </a:cubicBezTo>
                  <a:lnTo>
                    <a:pt x="5332" y="2807"/>
                  </a:lnTo>
                  <a:lnTo>
                    <a:pt x="2783" y="2807"/>
                  </a:lnTo>
                  <a:cubicBezTo>
                    <a:pt x="2380" y="2807"/>
                    <a:pt x="2053" y="3135"/>
                    <a:pt x="2053" y="3539"/>
                  </a:cubicBezTo>
                  <a:lnTo>
                    <a:pt x="2053" y="5616"/>
                  </a:lnTo>
                  <a:lnTo>
                    <a:pt x="731" y="5616"/>
                  </a:lnTo>
                  <a:cubicBezTo>
                    <a:pt x="328" y="5616"/>
                    <a:pt x="0" y="5943"/>
                    <a:pt x="0" y="6347"/>
                  </a:cubicBezTo>
                  <a:lnTo>
                    <a:pt x="0" y="8424"/>
                  </a:lnTo>
                  <a:lnTo>
                    <a:pt x="24780" y="8424"/>
                  </a:lnTo>
                  <a:lnTo>
                    <a:pt x="24780" y="6347"/>
                  </a:lnTo>
                  <a:cubicBezTo>
                    <a:pt x="24780" y="5943"/>
                    <a:pt x="24452" y="5616"/>
                    <a:pt x="24048" y="5616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1" name="Google Shape;382;p37">
              <a:extLst>
                <a:ext uri="{FF2B5EF4-FFF2-40B4-BE49-F238E27FC236}">
                  <a16:creationId xmlns:a16="http://schemas.microsoft.com/office/drawing/2014/main" id="{379313CB-81EB-4824-AD50-1321A311D08C}"/>
                </a:ext>
              </a:extLst>
            </p:cNvPr>
            <p:cNvSpPr/>
            <p:nvPr/>
          </p:nvSpPr>
          <p:spPr>
            <a:xfrm>
              <a:off x="4131950" y="4445450"/>
              <a:ext cx="619500" cy="70225"/>
            </a:xfrm>
            <a:custGeom>
              <a:avLst/>
              <a:gdLst/>
              <a:ahLst/>
              <a:cxnLst/>
              <a:rect l="l" t="t" r="r" b="b"/>
              <a:pathLst>
                <a:path w="24780" h="2809" extrusionOk="0">
                  <a:moveTo>
                    <a:pt x="24048" y="1"/>
                  </a:moveTo>
                  <a:lnTo>
                    <a:pt x="731" y="1"/>
                  </a:lnTo>
                  <a:cubicBezTo>
                    <a:pt x="328" y="1"/>
                    <a:pt x="0" y="328"/>
                    <a:pt x="0" y="732"/>
                  </a:cubicBezTo>
                  <a:lnTo>
                    <a:pt x="0" y="2809"/>
                  </a:lnTo>
                  <a:lnTo>
                    <a:pt x="24780" y="2809"/>
                  </a:lnTo>
                  <a:lnTo>
                    <a:pt x="24780" y="732"/>
                  </a:lnTo>
                  <a:cubicBezTo>
                    <a:pt x="24780" y="328"/>
                    <a:pt x="24452" y="1"/>
                    <a:pt x="24048" y="1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83;p37">
              <a:extLst>
                <a:ext uri="{FF2B5EF4-FFF2-40B4-BE49-F238E27FC236}">
                  <a16:creationId xmlns:a16="http://schemas.microsoft.com/office/drawing/2014/main" id="{A9B1455C-0794-48C4-8491-B9144D423C3C}"/>
                </a:ext>
              </a:extLst>
            </p:cNvPr>
            <p:cNvSpPr/>
            <p:nvPr/>
          </p:nvSpPr>
          <p:spPr>
            <a:xfrm>
              <a:off x="4183275" y="4375275"/>
              <a:ext cx="516850" cy="70250"/>
            </a:xfrm>
            <a:custGeom>
              <a:avLst/>
              <a:gdLst/>
              <a:ahLst/>
              <a:cxnLst/>
              <a:rect l="l" t="t" r="r" b="b"/>
              <a:pathLst>
                <a:path w="20674" h="2810" extrusionOk="0">
                  <a:moveTo>
                    <a:pt x="19944" y="1"/>
                  </a:moveTo>
                  <a:lnTo>
                    <a:pt x="730" y="1"/>
                  </a:lnTo>
                  <a:cubicBezTo>
                    <a:pt x="327" y="1"/>
                    <a:pt x="0" y="329"/>
                    <a:pt x="0" y="732"/>
                  </a:cubicBezTo>
                  <a:lnTo>
                    <a:pt x="0" y="2809"/>
                  </a:lnTo>
                  <a:lnTo>
                    <a:pt x="20674" y="2809"/>
                  </a:lnTo>
                  <a:lnTo>
                    <a:pt x="20674" y="732"/>
                  </a:lnTo>
                  <a:cubicBezTo>
                    <a:pt x="20674" y="329"/>
                    <a:pt x="20347" y="1"/>
                    <a:pt x="19944" y="1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84;p37">
              <a:extLst>
                <a:ext uri="{FF2B5EF4-FFF2-40B4-BE49-F238E27FC236}">
                  <a16:creationId xmlns:a16="http://schemas.microsoft.com/office/drawing/2014/main" id="{E2256285-C730-4748-B40C-223F9BB25DCA}"/>
                </a:ext>
              </a:extLst>
            </p:cNvPr>
            <p:cNvSpPr/>
            <p:nvPr/>
          </p:nvSpPr>
          <p:spPr>
            <a:xfrm>
              <a:off x="4131950" y="4438675"/>
              <a:ext cx="142175" cy="13600"/>
            </a:xfrm>
            <a:custGeom>
              <a:avLst/>
              <a:gdLst/>
              <a:ahLst/>
              <a:cxnLst/>
              <a:rect l="l" t="t" r="r" b="b"/>
              <a:pathLst>
                <a:path w="5687" h="544" extrusionOk="0">
                  <a:moveTo>
                    <a:pt x="0" y="0"/>
                  </a:moveTo>
                  <a:lnTo>
                    <a:pt x="0" y="543"/>
                  </a:lnTo>
                  <a:lnTo>
                    <a:pt x="5686" y="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85;p37">
              <a:extLst>
                <a:ext uri="{FF2B5EF4-FFF2-40B4-BE49-F238E27FC236}">
                  <a16:creationId xmlns:a16="http://schemas.microsoft.com/office/drawing/2014/main" id="{BF7230DC-11D5-4CA3-9A3E-EF85629D964D}"/>
                </a:ext>
              </a:extLst>
            </p:cNvPr>
            <p:cNvSpPr/>
            <p:nvPr/>
          </p:nvSpPr>
          <p:spPr>
            <a:xfrm>
              <a:off x="4546000" y="4368500"/>
              <a:ext cx="171450" cy="13600"/>
            </a:xfrm>
            <a:custGeom>
              <a:avLst/>
              <a:gdLst/>
              <a:ahLst/>
              <a:cxnLst/>
              <a:rect l="l" t="t" r="r" b="b"/>
              <a:pathLst>
                <a:path w="6858" h="544" extrusionOk="0">
                  <a:moveTo>
                    <a:pt x="6857" y="0"/>
                  </a:moveTo>
                  <a:lnTo>
                    <a:pt x="1" y="272"/>
                  </a:lnTo>
                  <a:lnTo>
                    <a:pt x="6857" y="543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Google Shape;9536;p76">
            <a:extLst>
              <a:ext uri="{FF2B5EF4-FFF2-40B4-BE49-F238E27FC236}">
                <a16:creationId xmlns:a16="http://schemas.microsoft.com/office/drawing/2014/main" id="{13CCD112-5AE1-4A82-80F9-CA59EC3FFAB2}"/>
              </a:ext>
            </a:extLst>
          </p:cNvPr>
          <p:cNvSpPr/>
          <p:nvPr/>
        </p:nvSpPr>
        <p:spPr>
          <a:xfrm>
            <a:off x="5978836" y="5603451"/>
            <a:ext cx="470899" cy="464684"/>
          </a:xfrm>
          <a:custGeom>
            <a:avLst/>
            <a:gdLst/>
            <a:ahLst/>
            <a:cxnLst/>
            <a:rect l="l" t="t" r="r" b="b"/>
            <a:pathLst>
              <a:path w="11973" h="11815" extrusionOk="0">
                <a:moveTo>
                  <a:pt x="5986" y="631"/>
                </a:moveTo>
                <a:cubicBezTo>
                  <a:pt x="6396" y="631"/>
                  <a:pt x="6711" y="946"/>
                  <a:pt x="6711" y="1324"/>
                </a:cubicBezTo>
                <a:cubicBezTo>
                  <a:pt x="6711" y="1733"/>
                  <a:pt x="6396" y="2048"/>
                  <a:pt x="5986" y="2048"/>
                </a:cubicBezTo>
                <a:cubicBezTo>
                  <a:pt x="5608" y="2048"/>
                  <a:pt x="5293" y="1733"/>
                  <a:pt x="5293" y="1324"/>
                </a:cubicBezTo>
                <a:cubicBezTo>
                  <a:pt x="5293" y="946"/>
                  <a:pt x="5608" y="631"/>
                  <a:pt x="5986" y="631"/>
                </a:cubicBezTo>
                <a:close/>
                <a:moveTo>
                  <a:pt x="5986" y="2710"/>
                </a:moveTo>
                <a:cubicBezTo>
                  <a:pt x="6931" y="2710"/>
                  <a:pt x="7719" y="3498"/>
                  <a:pt x="7719" y="4443"/>
                </a:cubicBezTo>
                <a:lnTo>
                  <a:pt x="7719" y="4789"/>
                </a:lnTo>
                <a:lnTo>
                  <a:pt x="4253" y="4789"/>
                </a:lnTo>
                <a:lnTo>
                  <a:pt x="4253" y="4443"/>
                </a:lnTo>
                <a:cubicBezTo>
                  <a:pt x="4253" y="3498"/>
                  <a:pt x="5041" y="2710"/>
                  <a:pt x="5986" y="2710"/>
                </a:cubicBezTo>
                <a:close/>
                <a:moveTo>
                  <a:pt x="3245" y="6900"/>
                </a:moveTo>
                <a:cubicBezTo>
                  <a:pt x="3623" y="6900"/>
                  <a:pt x="3938" y="7215"/>
                  <a:pt x="3938" y="7593"/>
                </a:cubicBezTo>
                <a:cubicBezTo>
                  <a:pt x="3938" y="8003"/>
                  <a:pt x="3623" y="8318"/>
                  <a:pt x="3245" y="8318"/>
                </a:cubicBezTo>
                <a:cubicBezTo>
                  <a:pt x="2836" y="8255"/>
                  <a:pt x="2521" y="7940"/>
                  <a:pt x="2521" y="7593"/>
                </a:cubicBezTo>
                <a:cubicBezTo>
                  <a:pt x="2521" y="7215"/>
                  <a:pt x="2836" y="6900"/>
                  <a:pt x="3245" y="6900"/>
                </a:cubicBezTo>
                <a:close/>
                <a:moveTo>
                  <a:pt x="8759" y="6900"/>
                </a:moveTo>
                <a:cubicBezTo>
                  <a:pt x="9137" y="6900"/>
                  <a:pt x="9452" y="7215"/>
                  <a:pt x="9452" y="7593"/>
                </a:cubicBezTo>
                <a:cubicBezTo>
                  <a:pt x="9452" y="8003"/>
                  <a:pt x="9137" y="8318"/>
                  <a:pt x="8759" y="8318"/>
                </a:cubicBezTo>
                <a:cubicBezTo>
                  <a:pt x="8349" y="8318"/>
                  <a:pt x="8034" y="7940"/>
                  <a:pt x="8034" y="7593"/>
                </a:cubicBezTo>
                <a:cubicBezTo>
                  <a:pt x="8034" y="7215"/>
                  <a:pt x="8349" y="6900"/>
                  <a:pt x="8759" y="6900"/>
                </a:cubicBezTo>
                <a:close/>
                <a:moveTo>
                  <a:pt x="10365" y="5545"/>
                </a:moveTo>
                <a:cubicBezTo>
                  <a:pt x="10523" y="5545"/>
                  <a:pt x="10680" y="5672"/>
                  <a:pt x="10712" y="5829"/>
                </a:cubicBezTo>
                <a:lnTo>
                  <a:pt x="11216" y="8570"/>
                </a:lnTo>
                <a:cubicBezTo>
                  <a:pt x="11247" y="8790"/>
                  <a:pt x="11027" y="8980"/>
                  <a:pt x="10838" y="8980"/>
                </a:cubicBezTo>
                <a:lnTo>
                  <a:pt x="10460" y="8980"/>
                </a:lnTo>
                <a:cubicBezTo>
                  <a:pt x="10239" y="8790"/>
                  <a:pt x="10019" y="8633"/>
                  <a:pt x="9767" y="8507"/>
                </a:cubicBezTo>
                <a:cubicBezTo>
                  <a:pt x="10019" y="8255"/>
                  <a:pt x="10145" y="7940"/>
                  <a:pt x="10145" y="7562"/>
                </a:cubicBezTo>
                <a:cubicBezTo>
                  <a:pt x="10145" y="6806"/>
                  <a:pt x="9515" y="6176"/>
                  <a:pt x="8759" y="6176"/>
                </a:cubicBezTo>
                <a:cubicBezTo>
                  <a:pt x="8002" y="6176"/>
                  <a:pt x="7372" y="6806"/>
                  <a:pt x="7372" y="7562"/>
                </a:cubicBezTo>
                <a:cubicBezTo>
                  <a:pt x="7372" y="7908"/>
                  <a:pt x="7498" y="8223"/>
                  <a:pt x="7719" y="8507"/>
                </a:cubicBezTo>
                <a:cubicBezTo>
                  <a:pt x="7498" y="8633"/>
                  <a:pt x="7246" y="8790"/>
                  <a:pt x="7057" y="8980"/>
                </a:cubicBezTo>
                <a:lnTo>
                  <a:pt x="4883" y="8980"/>
                </a:lnTo>
                <a:cubicBezTo>
                  <a:pt x="4694" y="8790"/>
                  <a:pt x="4442" y="8633"/>
                  <a:pt x="4222" y="8507"/>
                </a:cubicBezTo>
                <a:cubicBezTo>
                  <a:pt x="4474" y="8255"/>
                  <a:pt x="4568" y="7940"/>
                  <a:pt x="4568" y="7562"/>
                </a:cubicBezTo>
                <a:cubicBezTo>
                  <a:pt x="4568" y="6806"/>
                  <a:pt x="3938" y="6176"/>
                  <a:pt x="3214" y="6176"/>
                </a:cubicBezTo>
                <a:cubicBezTo>
                  <a:pt x="2458" y="6176"/>
                  <a:pt x="1828" y="6806"/>
                  <a:pt x="1828" y="7562"/>
                </a:cubicBezTo>
                <a:cubicBezTo>
                  <a:pt x="1828" y="7908"/>
                  <a:pt x="1954" y="8223"/>
                  <a:pt x="2174" y="8507"/>
                </a:cubicBezTo>
                <a:cubicBezTo>
                  <a:pt x="1922" y="8633"/>
                  <a:pt x="1701" y="8790"/>
                  <a:pt x="1512" y="8980"/>
                </a:cubicBezTo>
                <a:lnTo>
                  <a:pt x="1103" y="8980"/>
                </a:lnTo>
                <a:cubicBezTo>
                  <a:pt x="882" y="8980"/>
                  <a:pt x="725" y="8790"/>
                  <a:pt x="756" y="8570"/>
                </a:cubicBezTo>
                <a:lnTo>
                  <a:pt x="1260" y="5829"/>
                </a:lnTo>
                <a:cubicBezTo>
                  <a:pt x="1323" y="5672"/>
                  <a:pt x="1418" y="5545"/>
                  <a:pt x="1638" y="5545"/>
                </a:cubicBezTo>
                <a:close/>
                <a:moveTo>
                  <a:pt x="3214" y="8948"/>
                </a:moveTo>
                <a:cubicBezTo>
                  <a:pt x="4127" y="8948"/>
                  <a:pt x="4915" y="9736"/>
                  <a:pt x="4915" y="10712"/>
                </a:cubicBezTo>
                <a:lnTo>
                  <a:pt x="4915" y="11059"/>
                </a:lnTo>
                <a:lnTo>
                  <a:pt x="1481" y="11059"/>
                </a:lnTo>
                <a:lnTo>
                  <a:pt x="1481" y="10712"/>
                </a:lnTo>
                <a:cubicBezTo>
                  <a:pt x="1481" y="9736"/>
                  <a:pt x="2269" y="8948"/>
                  <a:pt x="3214" y="8948"/>
                </a:cubicBezTo>
                <a:close/>
                <a:moveTo>
                  <a:pt x="8759" y="8948"/>
                </a:moveTo>
                <a:cubicBezTo>
                  <a:pt x="9704" y="8948"/>
                  <a:pt x="10491" y="9736"/>
                  <a:pt x="10491" y="10712"/>
                </a:cubicBezTo>
                <a:lnTo>
                  <a:pt x="10491" y="11059"/>
                </a:lnTo>
                <a:lnTo>
                  <a:pt x="7026" y="11059"/>
                </a:lnTo>
                <a:lnTo>
                  <a:pt x="7026" y="10712"/>
                </a:lnTo>
                <a:cubicBezTo>
                  <a:pt x="7026" y="9736"/>
                  <a:pt x="7813" y="8948"/>
                  <a:pt x="8759" y="8948"/>
                </a:cubicBezTo>
                <a:close/>
                <a:moveTo>
                  <a:pt x="5986" y="1"/>
                </a:moveTo>
                <a:cubicBezTo>
                  <a:pt x="5262" y="1"/>
                  <a:pt x="4631" y="631"/>
                  <a:pt x="4631" y="1387"/>
                </a:cubicBezTo>
                <a:cubicBezTo>
                  <a:pt x="4631" y="1733"/>
                  <a:pt x="4726" y="2048"/>
                  <a:pt x="4978" y="2269"/>
                </a:cubicBezTo>
                <a:cubicBezTo>
                  <a:pt x="4127" y="2679"/>
                  <a:pt x="3592" y="3498"/>
                  <a:pt x="3592" y="4474"/>
                </a:cubicBezTo>
                <a:lnTo>
                  <a:pt x="3592" y="4852"/>
                </a:lnTo>
                <a:lnTo>
                  <a:pt x="1670" y="4852"/>
                </a:lnTo>
                <a:cubicBezTo>
                  <a:pt x="1166" y="4852"/>
                  <a:pt x="725" y="5199"/>
                  <a:pt x="630" y="5703"/>
                </a:cubicBezTo>
                <a:lnTo>
                  <a:pt x="126" y="8475"/>
                </a:lnTo>
                <a:cubicBezTo>
                  <a:pt x="0" y="9043"/>
                  <a:pt x="473" y="9610"/>
                  <a:pt x="1071" y="9673"/>
                </a:cubicBezTo>
                <a:cubicBezTo>
                  <a:pt x="914" y="9988"/>
                  <a:pt x="819" y="10366"/>
                  <a:pt x="819" y="10744"/>
                </a:cubicBezTo>
                <a:lnTo>
                  <a:pt x="819" y="11468"/>
                </a:lnTo>
                <a:cubicBezTo>
                  <a:pt x="819" y="11657"/>
                  <a:pt x="977" y="11815"/>
                  <a:pt x="1197" y="11815"/>
                </a:cubicBezTo>
                <a:lnTo>
                  <a:pt x="5356" y="11815"/>
                </a:lnTo>
                <a:cubicBezTo>
                  <a:pt x="5545" y="11815"/>
                  <a:pt x="5703" y="11657"/>
                  <a:pt x="5703" y="11468"/>
                </a:cubicBezTo>
                <a:lnTo>
                  <a:pt x="5703" y="10744"/>
                </a:lnTo>
                <a:cubicBezTo>
                  <a:pt x="5703" y="10366"/>
                  <a:pt x="5640" y="9988"/>
                  <a:pt x="5482" y="9673"/>
                </a:cubicBezTo>
                <a:lnTo>
                  <a:pt x="6648" y="9673"/>
                </a:lnTo>
                <a:cubicBezTo>
                  <a:pt x="6490" y="9988"/>
                  <a:pt x="6427" y="10366"/>
                  <a:pt x="6427" y="10744"/>
                </a:cubicBezTo>
                <a:lnTo>
                  <a:pt x="6427" y="11468"/>
                </a:lnTo>
                <a:cubicBezTo>
                  <a:pt x="6427" y="11657"/>
                  <a:pt x="6585" y="11815"/>
                  <a:pt x="6774" y="11815"/>
                </a:cubicBezTo>
                <a:lnTo>
                  <a:pt x="10838" y="11815"/>
                </a:lnTo>
                <a:cubicBezTo>
                  <a:pt x="11027" y="11815"/>
                  <a:pt x="11184" y="11657"/>
                  <a:pt x="11184" y="11468"/>
                </a:cubicBezTo>
                <a:lnTo>
                  <a:pt x="11184" y="10744"/>
                </a:lnTo>
                <a:cubicBezTo>
                  <a:pt x="11184" y="10366"/>
                  <a:pt x="11121" y="9988"/>
                  <a:pt x="10964" y="9673"/>
                </a:cubicBezTo>
                <a:cubicBezTo>
                  <a:pt x="11563" y="9610"/>
                  <a:pt x="11972" y="9043"/>
                  <a:pt x="11878" y="8475"/>
                </a:cubicBezTo>
                <a:lnTo>
                  <a:pt x="11342" y="5703"/>
                </a:lnTo>
                <a:cubicBezTo>
                  <a:pt x="11279" y="5199"/>
                  <a:pt x="10838" y="4852"/>
                  <a:pt x="10334" y="4852"/>
                </a:cubicBezTo>
                <a:lnTo>
                  <a:pt x="8412" y="4852"/>
                </a:lnTo>
                <a:lnTo>
                  <a:pt x="8412" y="4474"/>
                </a:lnTo>
                <a:cubicBezTo>
                  <a:pt x="8412" y="3498"/>
                  <a:pt x="7845" y="2679"/>
                  <a:pt x="7026" y="2269"/>
                </a:cubicBezTo>
                <a:cubicBezTo>
                  <a:pt x="7246" y="2048"/>
                  <a:pt x="7372" y="1733"/>
                  <a:pt x="7372" y="1387"/>
                </a:cubicBezTo>
                <a:cubicBezTo>
                  <a:pt x="7372" y="631"/>
                  <a:pt x="6742" y="1"/>
                  <a:pt x="59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26" name="Google Shape;10737;p80">
            <a:extLst>
              <a:ext uri="{FF2B5EF4-FFF2-40B4-BE49-F238E27FC236}">
                <a16:creationId xmlns:a16="http://schemas.microsoft.com/office/drawing/2014/main" id="{A5DF626D-560E-4FFB-AE5A-BA9E1FAAB6A9}"/>
              </a:ext>
            </a:extLst>
          </p:cNvPr>
          <p:cNvGrpSpPr/>
          <p:nvPr/>
        </p:nvGrpSpPr>
        <p:grpSpPr>
          <a:xfrm>
            <a:off x="5871031" y="892021"/>
            <a:ext cx="561061" cy="562552"/>
            <a:chOff x="-1333200" y="2770450"/>
            <a:chExt cx="291450" cy="292225"/>
          </a:xfrm>
        </p:grpSpPr>
        <p:sp>
          <p:nvSpPr>
            <p:cNvPr id="27" name="Google Shape;10738;p80">
              <a:extLst>
                <a:ext uri="{FF2B5EF4-FFF2-40B4-BE49-F238E27FC236}">
                  <a16:creationId xmlns:a16="http://schemas.microsoft.com/office/drawing/2014/main" id="{287049C2-EEA5-4E02-8F7F-5C10FCFD4204}"/>
                </a:ext>
              </a:extLst>
            </p:cNvPr>
            <p:cNvSpPr/>
            <p:nvPr/>
          </p:nvSpPr>
          <p:spPr>
            <a:xfrm>
              <a:off x="-1299325" y="2808250"/>
              <a:ext cx="222925" cy="134725"/>
            </a:xfrm>
            <a:custGeom>
              <a:avLst/>
              <a:gdLst/>
              <a:ahLst/>
              <a:cxnLst/>
              <a:rect l="l" t="t" r="r" b="b"/>
              <a:pathLst>
                <a:path w="8917" h="5389" extrusionOk="0">
                  <a:moveTo>
                    <a:pt x="7877" y="631"/>
                  </a:moveTo>
                  <a:cubicBezTo>
                    <a:pt x="8066" y="631"/>
                    <a:pt x="8223" y="789"/>
                    <a:pt x="8223" y="978"/>
                  </a:cubicBezTo>
                  <a:cubicBezTo>
                    <a:pt x="8223" y="1167"/>
                    <a:pt x="8066" y="1324"/>
                    <a:pt x="7877" y="1324"/>
                  </a:cubicBezTo>
                  <a:cubicBezTo>
                    <a:pt x="7656" y="1324"/>
                    <a:pt x="7498" y="1167"/>
                    <a:pt x="7498" y="978"/>
                  </a:cubicBezTo>
                  <a:cubicBezTo>
                    <a:pt x="7498" y="789"/>
                    <a:pt x="7656" y="631"/>
                    <a:pt x="7877" y="631"/>
                  </a:cubicBezTo>
                  <a:close/>
                  <a:moveTo>
                    <a:pt x="3056" y="1293"/>
                  </a:moveTo>
                  <a:cubicBezTo>
                    <a:pt x="3245" y="1293"/>
                    <a:pt x="3403" y="1450"/>
                    <a:pt x="3403" y="1639"/>
                  </a:cubicBezTo>
                  <a:cubicBezTo>
                    <a:pt x="3403" y="1828"/>
                    <a:pt x="3245" y="1986"/>
                    <a:pt x="3056" y="1986"/>
                  </a:cubicBezTo>
                  <a:cubicBezTo>
                    <a:pt x="2867" y="1986"/>
                    <a:pt x="2710" y="1828"/>
                    <a:pt x="2710" y="1639"/>
                  </a:cubicBezTo>
                  <a:cubicBezTo>
                    <a:pt x="2741" y="1450"/>
                    <a:pt x="2899" y="1293"/>
                    <a:pt x="3056" y="1293"/>
                  </a:cubicBezTo>
                  <a:close/>
                  <a:moveTo>
                    <a:pt x="5797" y="3340"/>
                  </a:moveTo>
                  <a:cubicBezTo>
                    <a:pt x="6018" y="3340"/>
                    <a:pt x="6175" y="3498"/>
                    <a:pt x="6175" y="3687"/>
                  </a:cubicBezTo>
                  <a:cubicBezTo>
                    <a:pt x="6175" y="3876"/>
                    <a:pt x="6018" y="4034"/>
                    <a:pt x="5797" y="4034"/>
                  </a:cubicBezTo>
                  <a:cubicBezTo>
                    <a:pt x="5608" y="4034"/>
                    <a:pt x="5451" y="3876"/>
                    <a:pt x="5451" y="3687"/>
                  </a:cubicBezTo>
                  <a:cubicBezTo>
                    <a:pt x="5451" y="3498"/>
                    <a:pt x="5608" y="3340"/>
                    <a:pt x="5797" y="3340"/>
                  </a:cubicBezTo>
                  <a:close/>
                  <a:moveTo>
                    <a:pt x="1008" y="4034"/>
                  </a:moveTo>
                  <a:cubicBezTo>
                    <a:pt x="1198" y="4034"/>
                    <a:pt x="1355" y="4191"/>
                    <a:pt x="1355" y="4412"/>
                  </a:cubicBezTo>
                  <a:cubicBezTo>
                    <a:pt x="1355" y="4601"/>
                    <a:pt x="1198" y="4758"/>
                    <a:pt x="1008" y="4758"/>
                  </a:cubicBezTo>
                  <a:cubicBezTo>
                    <a:pt x="819" y="4758"/>
                    <a:pt x="662" y="4601"/>
                    <a:pt x="662" y="4412"/>
                  </a:cubicBezTo>
                  <a:cubicBezTo>
                    <a:pt x="662" y="4191"/>
                    <a:pt x="819" y="4034"/>
                    <a:pt x="1008" y="4034"/>
                  </a:cubicBezTo>
                  <a:close/>
                  <a:moveTo>
                    <a:pt x="7908" y="1"/>
                  </a:moveTo>
                  <a:cubicBezTo>
                    <a:pt x="7341" y="1"/>
                    <a:pt x="6868" y="474"/>
                    <a:pt x="6868" y="1009"/>
                  </a:cubicBezTo>
                  <a:cubicBezTo>
                    <a:pt x="6868" y="1198"/>
                    <a:pt x="6963" y="1419"/>
                    <a:pt x="7026" y="1576"/>
                  </a:cubicBezTo>
                  <a:lnTo>
                    <a:pt x="6112" y="2742"/>
                  </a:lnTo>
                  <a:cubicBezTo>
                    <a:pt x="6032" y="2722"/>
                    <a:pt x="5943" y="2711"/>
                    <a:pt x="5850" y="2711"/>
                  </a:cubicBezTo>
                  <a:cubicBezTo>
                    <a:pt x="5650" y="2711"/>
                    <a:pt x="5434" y="2760"/>
                    <a:pt x="5262" y="2868"/>
                  </a:cubicBezTo>
                  <a:lnTo>
                    <a:pt x="4096" y="1954"/>
                  </a:lnTo>
                  <a:cubicBezTo>
                    <a:pt x="4127" y="1891"/>
                    <a:pt x="4127" y="1765"/>
                    <a:pt x="4127" y="1639"/>
                  </a:cubicBezTo>
                  <a:cubicBezTo>
                    <a:pt x="4127" y="1104"/>
                    <a:pt x="3655" y="631"/>
                    <a:pt x="3088" y="631"/>
                  </a:cubicBezTo>
                  <a:cubicBezTo>
                    <a:pt x="2552" y="631"/>
                    <a:pt x="2080" y="1104"/>
                    <a:pt x="2080" y="1639"/>
                  </a:cubicBezTo>
                  <a:cubicBezTo>
                    <a:pt x="2080" y="1828"/>
                    <a:pt x="2143" y="2049"/>
                    <a:pt x="2237" y="2206"/>
                  </a:cubicBezTo>
                  <a:lnTo>
                    <a:pt x="1324" y="3372"/>
                  </a:lnTo>
                  <a:cubicBezTo>
                    <a:pt x="1261" y="3340"/>
                    <a:pt x="1134" y="3340"/>
                    <a:pt x="1008" y="3340"/>
                  </a:cubicBezTo>
                  <a:cubicBezTo>
                    <a:pt x="441" y="3340"/>
                    <a:pt x="0" y="3813"/>
                    <a:pt x="0" y="4349"/>
                  </a:cubicBezTo>
                  <a:cubicBezTo>
                    <a:pt x="0" y="4947"/>
                    <a:pt x="441" y="5388"/>
                    <a:pt x="1008" y="5388"/>
                  </a:cubicBezTo>
                  <a:cubicBezTo>
                    <a:pt x="1576" y="5388"/>
                    <a:pt x="2017" y="4916"/>
                    <a:pt x="2017" y="4349"/>
                  </a:cubicBezTo>
                  <a:cubicBezTo>
                    <a:pt x="2017" y="4160"/>
                    <a:pt x="1954" y="3971"/>
                    <a:pt x="1859" y="3813"/>
                  </a:cubicBezTo>
                  <a:lnTo>
                    <a:pt x="2773" y="2616"/>
                  </a:lnTo>
                  <a:cubicBezTo>
                    <a:pt x="2875" y="2650"/>
                    <a:pt x="2980" y="2667"/>
                    <a:pt x="3087" y="2667"/>
                  </a:cubicBezTo>
                  <a:cubicBezTo>
                    <a:pt x="3278" y="2667"/>
                    <a:pt x="3473" y="2611"/>
                    <a:pt x="3655" y="2490"/>
                  </a:cubicBezTo>
                  <a:lnTo>
                    <a:pt x="4821" y="3403"/>
                  </a:lnTo>
                  <a:cubicBezTo>
                    <a:pt x="4789" y="3498"/>
                    <a:pt x="4789" y="3624"/>
                    <a:pt x="4789" y="3719"/>
                  </a:cubicBezTo>
                  <a:cubicBezTo>
                    <a:pt x="4789" y="4286"/>
                    <a:pt x="5262" y="4758"/>
                    <a:pt x="5797" y="4758"/>
                  </a:cubicBezTo>
                  <a:cubicBezTo>
                    <a:pt x="6364" y="4758"/>
                    <a:pt x="6837" y="4286"/>
                    <a:pt x="6837" y="3719"/>
                  </a:cubicBezTo>
                  <a:cubicBezTo>
                    <a:pt x="6837" y="3529"/>
                    <a:pt x="6742" y="3340"/>
                    <a:pt x="6679" y="3183"/>
                  </a:cubicBezTo>
                  <a:lnTo>
                    <a:pt x="7593" y="1986"/>
                  </a:lnTo>
                  <a:cubicBezTo>
                    <a:pt x="7656" y="2049"/>
                    <a:pt x="7782" y="2049"/>
                    <a:pt x="7908" y="2049"/>
                  </a:cubicBezTo>
                  <a:cubicBezTo>
                    <a:pt x="8444" y="2049"/>
                    <a:pt x="8916" y="1576"/>
                    <a:pt x="8916" y="1009"/>
                  </a:cubicBez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8" name="Google Shape;10739;p80">
              <a:extLst>
                <a:ext uri="{FF2B5EF4-FFF2-40B4-BE49-F238E27FC236}">
                  <a16:creationId xmlns:a16="http://schemas.microsoft.com/office/drawing/2014/main" id="{F2D81FEC-176B-4221-838E-2E2ACEF8153C}"/>
                </a:ext>
              </a:extLst>
            </p:cNvPr>
            <p:cNvSpPr/>
            <p:nvPr/>
          </p:nvSpPr>
          <p:spPr>
            <a:xfrm>
              <a:off x="-1333200" y="2770450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586" y="725"/>
                  </a:moveTo>
                  <a:cubicBezTo>
                    <a:pt x="10807" y="725"/>
                    <a:pt x="10964" y="883"/>
                    <a:pt x="10964" y="1072"/>
                  </a:cubicBezTo>
                  <a:lnTo>
                    <a:pt x="10964" y="7593"/>
                  </a:lnTo>
                  <a:lnTo>
                    <a:pt x="631" y="7593"/>
                  </a:lnTo>
                  <a:lnTo>
                    <a:pt x="631" y="1072"/>
                  </a:lnTo>
                  <a:cubicBezTo>
                    <a:pt x="662" y="883"/>
                    <a:pt x="820" y="725"/>
                    <a:pt x="977" y="725"/>
                  </a:cubicBezTo>
                  <a:close/>
                  <a:moveTo>
                    <a:pt x="10996" y="8286"/>
                  </a:moveTo>
                  <a:lnTo>
                    <a:pt x="10996" y="8633"/>
                  </a:lnTo>
                  <a:cubicBezTo>
                    <a:pt x="10996" y="8822"/>
                    <a:pt x="10838" y="8980"/>
                    <a:pt x="10618" y="8980"/>
                  </a:cubicBezTo>
                  <a:lnTo>
                    <a:pt x="1009" y="8980"/>
                  </a:lnTo>
                  <a:cubicBezTo>
                    <a:pt x="820" y="8980"/>
                    <a:pt x="662" y="8822"/>
                    <a:pt x="662" y="8633"/>
                  </a:cubicBezTo>
                  <a:lnTo>
                    <a:pt x="662" y="8286"/>
                  </a:lnTo>
                  <a:close/>
                  <a:moveTo>
                    <a:pt x="6617" y="9641"/>
                  </a:moveTo>
                  <a:lnTo>
                    <a:pt x="6932" y="11027"/>
                  </a:lnTo>
                  <a:lnTo>
                    <a:pt x="4632" y="11027"/>
                  </a:lnTo>
                  <a:lnTo>
                    <a:pt x="4947" y="9641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8570"/>
                  </a:lnTo>
                  <a:cubicBezTo>
                    <a:pt x="1" y="9137"/>
                    <a:pt x="473" y="9610"/>
                    <a:pt x="1009" y="9610"/>
                  </a:cubicBezTo>
                  <a:lnTo>
                    <a:pt x="4285" y="9610"/>
                  </a:lnTo>
                  <a:lnTo>
                    <a:pt x="3970" y="10996"/>
                  </a:lnTo>
                  <a:lnTo>
                    <a:pt x="3057" y="10996"/>
                  </a:lnTo>
                  <a:cubicBezTo>
                    <a:pt x="2868" y="10996"/>
                    <a:pt x="2710" y="11153"/>
                    <a:pt x="2710" y="11342"/>
                  </a:cubicBezTo>
                  <a:cubicBezTo>
                    <a:pt x="2710" y="11531"/>
                    <a:pt x="2868" y="11689"/>
                    <a:pt x="3057" y="11689"/>
                  </a:cubicBezTo>
                  <a:lnTo>
                    <a:pt x="8538" y="11689"/>
                  </a:lnTo>
                  <a:cubicBezTo>
                    <a:pt x="8727" y="11689"/>
                    <a:pt x="8885" y="11531"/>
                    <a:pt x="8885" y="11342"/>
                  </a:cubicBezTo>
                  <a:cubicBezTo>
                    <a:pt x="8885" y="11153"/>
                    <a:pt x="8727" y="10996"/>
                    <a:pt x="8538" y="10996"/>
                  </a:cubicBezTo>
                  <a:lnTo>
                    <a:pt x="7625" y="10996"/>
                  </a:lnTo>
                  <a:lnTo>
                    <a:pt x="7310" y="9610"/>
                  </a:lnTo>
                  <a:lnTo>
                    <a:pt x="10618" y="9610"/>
                  </a:lnTo>
                  <a:cubicBezTo>
                    <a:pt x="11185" y="9610"/>
                    <a:pt x="11657" y="9137"/>
                    <a:pt x="11657" y="8570"/>
                  </a:cubicBezTo>
                  <a:lnTo>
                    <a:pt x="11657" y="1040"/>
                  </a:lnTo>
                  <a:cubicBezTo>
                    <a:pt x="11657" y="473"/>
                    <a:pt x="11185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oogle Shape;9343;p76">
            <a:extLst>
              <a:ext uri="{FF2B5EF4-FFF2-40B4-BE49-F238E27FC236}">
                <a16:creationId xmlns:a16="http://schemas.microsoft.com/office/drawing/2014/main" id="{CFB455E0-161A-4A84-9734-5CBBE44F96D4}"/>
              </a:ext>
            </a:extLst>
          </p:cNvPr>
          <p:cNvGrpSpPr/>
          <p:nvPr/>
        </p:nvGrpSpPr>
        <p:grpSpPr>
          <a:xfrm>
            <a:off x="9202594" y="5578582"/>
            <a:ext cx="484696" cy="481688"/>
            <a:chOff x="-61354075" y="1940500"/>
            <a:chExt cx="314275" cy="312325"/>
          </a:xfrm>
        </p:grpSpPr>
        <p:sp>
          <p:nvSpPr>
            <p:cNvPr id="30" name="Google Shape;9344;p76">
              <a:extLst>
                <a:ext uri="{FF2B5EF4-FFF2-40B4-BE49-F238E27FC236}">
                  <a16:creationId xmlns:a16="http://schemas.microsoft.com/office/drawing/2014/main" id="{D9CD8FFD-2B35-4EF4-8536-72A0CDB0E57F}"/>
                </a:ext>
              </a:extLst>
            </p:cNvPr>
            <p:cNvSpPr/>
            <p:nvPr/>
          </p:nvSpPr>
          <p:spPr>
            <a:xfrm>
              <a:off x="-61354075" y="1940500"/>
              <a:ext cx="314275" cy="312325"/>
            </a:xfrm>
            <a:custGeom>
              <a:avLst/>
              <a:gdLst/>
              <a:ahLst/>
              <a:cxnLst/>
              <a:rect l="l" t="t" r="r" b="b"/>
              <a:pathLst>
                <a:path w="12571" h="12493" extrusionOk="0">
                  <a:moveTo>
                    <a:pt x="6270" y="1001"/>
                  </a:moveTo>
                  <a:lnTo>
                    <a:pt x="7687" y="2419"/>
                  </a:lnTo>
                  <a:cubicBezTo>
                    <a:pt x="7750" y="2482"/>
                    <a:pt x="7876" y="2513"/>
                    <a:pt x="7971" y="2513"/>
                  </a:cubicBezTo>
                  <a:lnTo>
                    <a:pt x="9956" y="2513"/>
                  </a:lnTo>
                  <a:lnTo>
                    <a:pt x="9956" y="4529"/>
                  </a:lnTo>
                  <a:cubicBezTo>
                    <a:pt x="9956" y="4655"/>
                    <a:pt x="10019" y="4718"/>
                    <a:pt x="10082" y="4813"/>
                  </a:cubicBezTo>
                  <a:lnTo>
                    <a:pt x="11499" y="6231"/>
                  </a:lnTo>
                  <a:lnTo>
                    <a:pt x="10082" y="7648"/>
                  </a:lnTo>
                  <a:cubicBezTo>
                    <a:pt x="10019" y="7711"/>
                    <a:pt x="9956" y="7837"/>
                    <a:pt x="9956" y="7900"/>
                  </a:cubicBezTo>
                  <a:lnTo>
                    <a:pt x="9956" y="9917"/>
                  </a:lnTo>
                  <a:lnTo>
                    <a:pt x="7971" y="9917"/>
                  </a:lnTo>
                  <a:cubicBezTo>
                    <a:pt x="7845" y="9917"/>
                    <a:pt x="7750" y="9948"/>
                    <a:pt x="7687" y="10043"/>
                  </a:cubicBezTo>
                  <a:lnTo>
                    <a:pt x="6270" y="11460"/>
                  </a:lnTo>
                  <a:lnTo>
                    <a:pt x="4852" y="10043"/>
                  </a:lnTo>
                  <a:cubicBezTo>
                    <a:pt x="4757" y="9948"/>
                    <a:pt x="4631" y="9917"/>
                    <a:pt x="4568" y="9917"/>
                  </a:cubicBezTo>
                  <a:lnTo>
                    <a:pt x="2552" y="9917"/>
                  </a:lnTo>
                  <a:lnTo>
                    <a:pt x="2552" y="7900"/>
                  </a:lnTo>
                  <a:cubicBezTo>
                    <a:pt x="2552" y="7806"/>
                    <a:pt x="2521" y="7711"/>
                    <a:pt x="2426" y="7648"/>
                  </a:cubicBezTo>
                  <a:lnTo>
                    <a:pt x="1008" y="6231"/>
                  </a:lnTo>
                  <a:lnTo>
                    <a:pt x="2426" y="4813"/>
                  </a:lnTo>
                  <a:cubicBezTo>
                    <a:pt x="2521" y="4718"/>
                    <a:pt x="2552" y="4624"/>
                    <a:pt x="2552" y="4529"/>
                  </a:cubicBezTo>
                  <a:lnTo>
                    <a:pt x="2552" y="2513"/>
                  </a:lnTo>
                  <a:lnTo>
                    <a:pt x="4568" y="2513"/>
                  </a:lnTo>
                  <a:cubicBezTo>
                    <a:pt x="4694" y="2513"/>
                    <a:pt x="4757" y="2482"/>
                    <a:pt x="4852" y="2419"/>
                  </a:cubicBezTo>
                  <a:lnTo>
                    <a:pt x="6270" y="1001"/>
                  </a:lnTo>
                  <a:close/>
                  <a:moveTo>
                    <a:pt x="6285" y="1"/>
                  </a:moveTo>
                  <a:cubicBezTo>
                    <a:pt x="6175" y="1"/>
                    <a:pt x="6065" y="40"/>
                    <a:pt x="5986" y="119"/>
                  </a:cubicBezTo>
                  <a:lnTo>
                    <a:pt x="4411" y="1694"/>
                  </a:lnTo>
                  <a:lnTo>
                    <a:pt x="2174" y="1694"/>
                  </a:lnTo>
                  <a:cubicBezTo>
                    <a:pt x="1922" y="1694"/>
                    <a:pt x="1733" y="1883"/>
                    <a:pt x="1733" y="2135"/>
                  </a:cubicBezTo>
                  <a:lnTo>
                    <a:pt x="1733" y="4372"/>
                  </a:lnTo>
                  <a:lnTo>
                    <a:pt x="158" y="5947"/>
                  </a:lnTo>
                  <a:cubicBezTo>
                    <a:pt x="0" y="6105"/>
                    <a:pt x="0" y="6388"/>
                    <a:pt x="158" y="6546"/>
                  </a:cubicBezTo>
                  <a:lnTo>
                    <a:pt x="1733" y="8121"/>
                  </a:lnTo>
                  <a:lnTo>
                    <a:pt x="1733" y="10358"/>
                  </a:lnTo>
                  <a:cubicBezTo>
                    <a:pt x="1733" y="10578"/>
                    <a:pt x="1922" y="10736"/>
                    <a:pt x="2174" y="10736"/>
                  </a:cubicBezTo>
                  <a:lnTo>
                    <a:pt x="4411" y="10736"/>
                  </a:lnTo>
                  <a:lnTo>
                    <a:pt x="5986" y="12374"/>
                  </a:lnTo>
                  <a:cubicBezTo>
                    <a:pt x="6065" y="12453"/>
                    <a:pt x="6175" y="12492"/>
                    <a:pt x="6285" y="12492"/>
                  </a:cubicBezTo>
                  <a:cubicBezTo>
                    <a:pt x="6396" y="12492"/>
                    <a:pt x="6506" y="12453"/>
                    <a:pt x="6585" y="12374"/>
                  </a:cubicBezTo>
                  <a:lnTo>
                    <a:pt x="8160" y="10736"/>
                  </a:lnTo>
                  <a:lnTo>
                    <a:pt x="10397" y="10736"/>
                  </a:lnTo>
                  <a:cubicBezTo>
                    <a:pt x="10617" y="10736"/>
                    <a:pt x="10775" y="10547"/>
                    <a:pt x="10775" y="10358"/>
                  </a:cubicBezTo>
                  <a:lnTo>
                    <a:pt x="10775" y="8121"/>
                  </a:lnTo>
                  <a:lnTo>
                    <a:pt x="12413" y="6546"/>
                  </a:lnTo>
                  <a:cubicBezTo>
                    <a:pt x="12571" y="6388"/>
                    <a:pt x="12571" y="6105"/>
                    <a:pt x="12413" y="5947"/>
                  </a:cubicBezTo>
                  <a:lnTo>
                    <a:pt x="10775" y="4372"/>
                  </a:lnTo>
                  <a:lnTo>
                    <a:pt x="10775" y="2135"/>
                  </a:lnTo>
                  <a:cubicBezTo>
                    <a:pt x="10775" y="1883"/>
                    <a:pt x="10586" y="1694"/>
                    <a:pt x="10397" y="1694"/>
                  </a:cubicBezTo>
                  <a:lnTo>
                    <a:pt x="8160" y="1694"/>
                  </a:lnTo>
                  <a:lnTo>
                    <a:pt x="6585" y="119"/>
                  </a:lnTo>
                  <a:cubicBezTo>
                    <a:pt x="6506" y="40"/>
                    <a:pt x="6396" y="1"/>
                    <a:pt x="6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9345;p76">
              <a:extLst>
                <a:ext uri="{FF2B5EF4-FFF2-40B4-BE49-F238E27FC236}">
                  <a16:creationId xmlns:a16="http://schemas.microsoft.com/office/drawing/2014/main" id="{50AD070D-74A1-4C87-9138-6ECC4C42EB2A}"/>
                </a:ext>
              </a:extLst>
            </p:cNvPr>
            <p:cNvSpPr/>
            <p:nvPr/>
          </p:nvSpPr>
          <p:spPr>
            <a:xfrm>
              <a:off x="-61268225" y="2024575"/>
              <a:ext cx="60650" cy="61475"/>
            </a:xfrm>
            <a:custGeom>
              <a:avLst/>
              <a:gdLst/>
              <a:ahLst/>
              <a:cxnLst/>
              <a:rect l="l" t="t" r="r" b="b"/>
              <a:pathLst>
                <a:path w="2426" h="2459" extrusionOk="0">
                  <a:moveTo>
                    <a:pt x="1197" y="820"/>
                  </a:moveTo>
                  <a:cubicBezTo>
                    <a:pt x="1449" y="820"/>
                    <a:pt x="1607" y="1009"/>
                    <a:pt x="1607" y="1261"/>
                  </a:cubicBezTo>
                  <a:cubicBezTo>
                    <a:pt x="1607" y="1481"/>
                    <a:pt x="1418" y="1639"/>
                    <a:pt x="1197" y="1639"/>
                  </a:cubicBezTo>
                  <a:cubicBezTo>
                    <a:pt x="1008" y="1639"/>
                    <a:pt x="819" y="1450"/>
                    <a:pt x="819" y="1261"/>
                  </a:cubicBezTo>
                  <a:cubicBezTo>
                    <a:pt x="788" y="977"/>
                    <a:pt x="977" y="820"/>
                    <a:pt x="1197" y="820"/>
                  </a:cubicBezTo>
                  <a:close/>
                  <a:moveTo>
                    <a:pt x="1197" y="1"/>
                  </a:moveTo>
                  <a:cubicBezTo>
                    <a:pt x="536" y="1"/>
                    <a:pt x="0" y="536"/>
                    <a:pt x="0" y="1261"/>
                  </a:cubicBezTo>
                  <a:cubicBezTo>
                    <a:pt x="0" y="1954"/>
                    <a:pt x="504" y="2458"/>
                    <a:pt x="1197" y="2458"/>
                  </a:cubicBezTo>
                  <a:cubicBezTo>
                    <a:pt x="1890" y="2458"/>
                    <a:pt x="2426" y="1922"/>
                    <a:pt x="2426" y="1261"/>
                  </a:cubicBezTo>
                  <a:cubicBezTo>
                    <a:pt x="2426" y="568"/>
                    <a:pt x="1890" y="1"/>
                    <a:pt x="1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9346;p76">
              <a:extLst>
                <a:ext uri="{FF2B5EF4-FFF2-40B4-BE49-F238E27FC236}">
                  <a16:creationId xmlns:a16="http://schemas.microsoft.com/office/drawing/2014/main" id="{840ADE4C-5A10-4080-9D72-FA3C43366DA6}"/>
                </a:ext>
              </a:extLst>
            </p:cNvPr>
            <p:cNvSpPr/>
            <p:nvPr/>
          </p:nvSpPr>
          <p:spPr>
            <a:xfrm>
              <a:off x="-61187100" y="2107275"/>
              <a:ext cx="61450" cy="61475"/>
            </a:xfrm>
            <a:custGeom>
              <a:avLst/>
              <a:gdLst/>
              <a:ahLst/>
              <a:cxnLst/>
              <a:rect l="l" t="t" r="r" b="b"/>
              <a:pathLst>
                <a:path w="2458" h="2459" extrusionOk="0">
                  <a:moveTo>
                    <a:pt x="1229" y="788"/>
                  </a:moveTo>
                  <a:cubicBezTo>
                    <a:pt x="1512" y="820"/>
                    <a:pt x="1670" y="977"/>
                    <a:pt x="1670" y="1198"/>
                  </a:cubicBezTo>
                  <a:cubicBezTo>
                    <a:pt x="1670" y="1450"/>
                    <a:pt x="1481" y="1639"/>
                    <a:pt x="1229" y="1639"/>
                  </a:cubicBezTo>
                  <a:cubicBezTo>
                    <a:pt x="1008" y="1639"/>
                    <a:pt x="851" y="1450"/>
                    <a:pt x="851" y="1198"/>
                  </a:cubicBezTo>
                  <a:cubicBezTo>
                    <a:pt x="851" y="977"/>
                    <a:pt x="1040" y="788"/>
                    <a:pt x="1229" y="78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922" y="2458"/>
                    <a:pt x="2458" y="1922"/>
                    <a:pt x="2458" y="1198"/>
                  </a:cubicBezTo>
                  <a:cubicBezTo>
                    <a:pt x="2458" y="536"/>
                    <a:pt x="192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9347;p76">
              <a:extLst>
                <a:ext uri="{FF2B5EF4-FFF2-40B4-BE49-F238E27FC236}">
                  <a16:creationId xmlns:a16="http://schemas.microsoft.com/office/drawing/2014/main" id="{681368E2-E194-41F0-B1D8-21E971F97E69}"/>
                </a:ext>
              </a:extLst>
            </p:cNvPr>
            <p:cNvSpPr/>
            <p:nvPr/>
          </p:nvSpPr>
          <p:spPr>
            <a:xfrm>
              <a:off x="-61250125" y="2044475"/>
              <a:ext cx="105575" cy="103600"/>
            </a:xfrm>
            <a:custGeom>
              <a:avLst/>
              <a:gdLst/>
              <a:ahLst/>
              <a:cxnLst/>
              <a:rect l="l" t="t" r="r" b="b"/>
              <a:pathLst>
                <a:path w="4223" h="4144" extrusionOk="0">
                  <a:moveTo>
                    <a:pt x="3766" y="0"/>
                  </a:moveTo>
                  <a:cubicBezTo>
                    <a:pt x="3655" y="0"/>
                    <a:pt x="3545" y="40"/>
                    <a:pt x="3466" y="118"/>
                  </a:cubicBezTo>
                  <a:lnTo>
                    <a:pt x="158" y="3426"/>
                  </a:lnTo>
                  <a:cubicBezTo>
                    <a:pt x="1" y="3615"/>
                    <a:pt x="1" y="3836"/>
                    <a:pt x="158" y="4025"/>
                  </a:cubicBezTo>
                  <a:cubicBezTo>
                    <a:pt x="237" y="4104"/>
                    <a:pt x="347" y="4143"/>
                    <a:pt x="458" y="4143"/>
                  </a:cubicBezTo>
                  <a:cubicBezTo>
                    <a:pt x="568" y="4143"/>
                    <a:pt x="678" y="4104"/>
                    <a:pt x="757" y="4025"/>
                  </a:cubicBezTo>
                  <a:lnTo>
                    <a:pt x="4065" y="717"/>
                  </a:lnTo>
                  <a:cubicBezTo>
                    <a:pt x="4222" y="559"/>
                    <a:pt x="4222" y="276"/>
                    <a:pt x="4065" y="118"/>
                  </a:cubicBezTo>
                  <a:cubicBezTo>
                    <a:pt x="3986" y="40"/>
                    <a:pt x="3876" y="0"/>
                    <a:pt x="3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2A900FC-F4E2-7A41-5133-AE25982B946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6151563" y="6356350"/>
            <a:ext cx="2795587" cy="1984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FROM FAILURE; ETHICAL PITFALLS</a:t>
            </a:r>
          </a:p>
        </p:txBody>
      </p:sp>
    </p:spTree>
    <p:extLst>
      <p:ext uri="{BB962C8B-B14F-4D97-AF65-F5344CB8AC3E}">
        <p14:creationId xmlns:p14="http://schemas.microsoft.com/office/powerpoint/2010/main" val="3885138291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18B6A29-AE08-80D5-743A-4260457D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70" r="1" b="14271"/>
          <a:stretch/>
        </p:blipFill>
        <p:spPr>
          <a:xfrm>
            <a:off x="-192765" y="10"/>
            <a:ext cx="6719296" cy="685799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83F9F8-0B14-18BF-A91E-1FEFDF4AB0FF}"/>
              </a:ext>
            </a:extLst>
          </p:cNvPr>
          <p:cNvSpPr>
            <a:spLocks/>
          </p:cNvSpPr>
          <p:nvPr/>
        </p:nvSpPr>
        <p:spPr>
          <a:xfrm>
            <a:off x="6686550" y="1624869"/>
            <a:ext cx="5505450" cy="4553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latin typeface="Trebuchet MS" panose="020B0603020202020204" pitchFamily="34" charset="0"/>
              </a:rPr>
              <a:t>“Those who conduct themselves with morality, integrity and consistency need not fear the forces of inhumanity and cruelty”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u="sng" dirty="0">
                <a:latin typeface="Trebuchet MS" panose="020B0603020202020204" pitchFamily="34" charset="0"/>
              </a:rPr>
              <a:t>Nelson Mandela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868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8140-24C0-B646-8E82-5F287928D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956E-D1D7-0946-BE71-6B7039C0D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5053966"/>
            <a:ext cx="5766816" cy="1012825"/>
          </a:xfrm>
        </p:spPr>
        <p:txBody>
          <a:bodyPr/>
          <a:lstStyle/>
          <a:p>
            <a:r>
              <a:rPr lang="en-US" dirty="0"/>
              <a:t>Ransford nana addo Jnr  </a:t>
            </a:r>
          </a:p>
          <a:p>
            <a:endParaRPr lang="en-US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FROM FAILURE; ETHICAL PITFALLS in project  management </a:t>
            </a:r>
          </a:p>
          <a:p>
            <a:pPr lvl="1"/>
            <a:r>
              <a:rPr lang="en-US" dirty="0">
                <a:hlinkClick r:id="rId2"/>
              </a:rPr>
              <a:t>rnaddo@gmail.com</a:t>
            </a:r>
            <a:r>
              <a:rPr lang="en-US" dirty="0"/>
              <a:t>  0550940940</a:t>
            </a:r>
          </a:p>
        </p:txBody>
      </p:sp>
    </p:spTree>
    <p:extLst>
      <p:ext uri="{BB962C8B-B14F-4D97-AF65-F5344CB8AC3E}">
        <p14:creationId xmlns:p14="http://schemas.microsoft.com/office/powerpoint/2010/main" val="350327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8">
            <a:extLst>
              <a:ext uri="{FF2B5EF4-FFF2-40B4-BE49-F238E27FC236}">
                <a16:creationId xmlns:a16="http://schemas.microsoft.com/office/drawing/2014/main" id="{BB70536B-FFA6-43AC-99A6-AC07FBF92F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7" r="26687"/>
          <a:stretch>
            <a:fillRect/>
          </a:stretch>
        </p:blipFill>
        <p:spPr>
          <a:xfrm>
            <a:off x="863890" y="703151"/>
            <a:ext cx="5055451" cy="5568619"/>
          </a:xfrm>
        </p:spPr>
      </p:pic>
      <p:sp>
        <p:nvSpPr>
          <p:cNvPr id="5" name="Rectangle 4"/>
          <p:cNvSpPr/>
          <p:nvPr/>
        </p:nvSpPr>
        <p:spPr>
          <a:xfrm>
            <a:off x="484377" y="1892829"/>
            <a:ext cx="3003541" cy="2831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4019" y="2072340"/>
            <a:ext cx="2304256" cy="2316870"/>
            <a:chOff x="803640" y="3111790"/>
            <a:chExt cx="2059657" cy="1737651"/>
          </a:xfrm>
        </p:grpSpPr>
        <p:sp>
          <p:nvSpPr>
            <p:cNvPr id="7" name="TextBox 6"/>
            <p:cNvSpPr txBox="1"/>
            <p:nvPr/>
          </p:nvSpPr>
          <p:spPr>
            <a:xfrm>
              <a:off x="803640" y="3325949"/>
              <a:ext cx="2059657" cy="15234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맑은 고딕" panose="020B0503020000020004" pitchFamily="34" charset="-127"/>
                  <a:cs typeface="Arial" pitchFamily="34" charset="0"/>
                </a:rPr>
                <a:t>Projects are initiated because there are problems to deal with.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맑은 고딕" panose="020B0503020000020004" pitchFamily="34" charset="-127"/>
                  <a:cs typeface="Arial" pitchFamily="34" charset="0"/>
                </a:rPr>
                <a:t>Do we get into </a:t>
              </a:r>
              <a:r>
                <a:rPr lang="en-US" altLang="ko-KR" dirty="0">
                  <a:solidFill>
                    <a:prstClr val="white"/>
                  </a:solidFill>
                  <a:latin typeface="Arial Nova Light" panose="020B0304020202020204" pitchFamily="34" charset="0"/>
                  <a:ea typeface="맑은 고딕" panose="020B0503020000020004" pitchFamily="34" charset="-127"/>
                  <a:cs typeface="Arial" pitchFamily="34" charset="0"/>
                </a:rPr>
                <a:t>Problems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맑은 고딕" panose="020B0503020000020004" pitchFamily="34" charset="-127"/>
                  <a:cs typeface="Arial" pitchFamily="34" charset="0"/>
                </a:rPr>
                <a:t> to solve problems or create more problems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맑은 고딕" panose="020B0503020000020004" pitchFamily="34" charset="-127"/>
                  <a:cs typeface="Arial" pitchFamily="34" charset="0"/>
                </a:rPr>
                <a:t>?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3640" y="3111790"/>
              <a:ext cx="2059657" cy="2539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맑은 고딕" panose="020B0503020000020004" pitchFamily="34" charset="-127"/>
                  <a:cs typeface="Arial" pitchFamily="34" charset="0"/>
                </a:rPr>
                <a:t>My Dilemma of “Ps”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78335" y="1200869"/>
            <a:ext cx="239136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Association of Certified Fraud Examiners  latest Report to the Nations reveals that Organizations loss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5%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of their annual to fraud.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87191" y="1493255"/>
            <a:ext cx="261258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PWC states that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52%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of Businesses experienced fraud in the last 24months.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9800D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Global Economic Crime &amp; Fraud Survey 2022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9800D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6857" y="4535185"/>
            <a:ext cx="2194321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Ghana may soon be importing water due to the destruction of water bodies.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4"/>
              </a:rPr>
              <a:t>Ghana may import water from 2030 - Lands Minister (ghanaweb.com)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2384" y="4546468"/>
            <a:ext cx="2413474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Accra is the Most Polluted City in Africa  the 7th in the world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.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5"/>
              </a:rPr>
              <a:t>https://www.iqair.com/world-air-quality-ranking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48C28-60DB-4734-97B3-4A3ACB4E0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75" y="475528"/>
            <a:ext cx="779318" cy="6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A5D8B0-01A8-4DC3-96A7-31EB67D5F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37" y="440531"/>
            <a:ext cx="779318" cy="733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9894BE-668A-4A92-9AB5-1516EC95E5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07" y="3823973"/>
            <a:ext cx="1431658" cy="6022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1B714-024C-46D7-9C54-6AA8709F52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11" y="3759519"/>
            <a:ext cx="702665" cy="6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FD145-B3E1-28F9-C5FC-07C65615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4828417" cy="1128068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Criminogenic</a:t>
            </a:r>
            <a:r>
              <a:rPr lang="en-US" sz="3400" b="1" dirty="0">
                <a:latin typeface="Arial"/>
                <a:cs typeface="Arial"/>
              </a:rPr>
              <a:t> Nature of Organizations</a:t>
            </a:r>
            <a:endParaRPr lang="en-US" sz="3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65CA9-6543-7C40-0A21-E34DC285C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4" y="2083680"/>
            <a:ext cx="5171397" cy="40857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en-US" sz="3600" b="1" dirty="0">
                <a:latin typeface="Helvetica"/>
                <a:cs typeface="Helvetica"/>
              </a:rPr>
              <a:t>Edward Gross </a:t>
            </a:r>
            <a:r>
              <a:rPr lang="en-US" sz="3600" dirty="0">
                <a:latin typeface="Helvetica"/>
                <a:cs typeface="Helvetica"/>
              </a:rPr>
              <a:t>asserted that all organizations are inherently </a:t>
            </a:r>
            <a:r>
              <a:rPr lang="en-US" sz="3600" i="1" dirty="0">
                <a:latin typeface="Helvetica"/>
                <a:cs typeface="Helvetica"/>
              </a:rPr>
              <a:t>criminogenic</a:t>
            </a:r>
            <a:r>
              <a:rPr lang="en-US" sz="3600" dirty="0">
                <a:latin typeface="Helvetica"/>
                <a:cs typeface="Helvetica"/>
              </a:rPr>
              <a:t> (prone to committing crime), though not necessarily criminal.</a:t>
            </a:r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arge white building with many windows&#10;&#10;Description automatically generated">
            <a:extLst>
              <a:ext uri="{FF2B5EF4-FFF2-40B4-BE49-F238E27FC236}">
                <a16:creationId xmlns:a16="http://schemas.microsoft.com/office/drawing/2014/main" id="{13B7D621-0E1A-B456-4360-DF87769FA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038" r="4401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1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53DD3DCA-6DB6-43DB-84C8-C2DB2F94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75" y="5086046"/>
            <a:ext cx="2223541" cy="9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1950E1B-DDFF-46B9-BFC3-36985AC15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54" y="2589457"/>
            <a:ext cx="1582058" cy="14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479F6CB-8C65-4C23-89B2-AD71A5BEB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60" y="3284309"/>
            <a:ext cx="18399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36155EC-285C-47A4-955E-22445B63C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951" y="4764894"/>
            <a:ext cx="1582058" cy="126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AB8CDA5-6BF8-467B-9F22-C26003636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1333"/>
          <a:stretch>
            <a:fillRect/>
          </a:stretch>
        </p:blipFill>
        <p:spPr bwMode="auto">
          <a:xfrm>
            <a:off x="3415936" y="5289660"/>
            <a:ext cx="1850718" cy="102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8472D6A-D2AD-4127-A93D-0601AF8DC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49" y="3730830"/>
            <a:ext cx="1674410" cy="155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5CAB72E-DA3D-470B-8690-44552AF2B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726"/>
          <a:stretch>
            <a:fillRect/>
          </a:stretch>
        </p:blipFill>
        <p:spPr bwMode="auto">
          <a:xfrm>
            <a:off x="9987344" y="4328868"/>
            <a:ext cx="1238388" cy="138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445D148F-1633-437B-B7FD-52FCA4D22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 t="15517" r="26846" b="8621"/>
          <a:stretch>
            <a:fillRect/>
          </a:stretch>
        </p:blipFill>
        <p:spPr bwMode="auto">
          <a:xfrm>
            <a:off x="7260175" y="1845229"/>
            <a:ext cx="94160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1DC7CC8-A059-49F8-BF60-8189745FD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1" b="37402"/>
          <a:stretch>
            <a:fillRect/>
          </a:stretch>
        </p:blipFill>
        <p:spPr bwMode="auto">
          <a:xfrm>
            <a:off x="9332570" y="1858027"/>
            <a:ext cx="120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CB98F99-F5D6-4E08-99BB-C166E3AEB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5" y="3338513"/>
            <a:ext cx="1438796" cy="14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1A8ADF1E-11EA-4653-9894-417C73236C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34" y="3149805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5A659A1B-0625-42C6-A979-54CCA12A7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94" y="2836634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EFCFC3-B9FA-4F1A-8DF7-002ED0DE96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74" y="4049834"/>
            <a:ext cx="1582058" cy="1095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11A624-FD7A-4ADD-BCC1-F2090473C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8" y="1936553"/>
            <a:ext cx="2307586" cy="636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E1B3FA-5584-4BCC-A8A6-B1B43BAD88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5206081"/>
            <a:ext cx="1850718" cy="1229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5EBDD-C7E7-E2AA-800A-C9BCBF8CFF3C}"/>
              </a:ext>
            </a:extLst>
          </p:cNvPr>
          <p:cNvSpPr txBox="1"/>
          <p:nvPr/>
        </p:nvSpPr>
        <p:spPr>
          <a:xfrm>
            <a:off x="4112569" y="245147"/>
            <a:ext cx="4257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Integrity is Key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lkboard with a pair of glasses and a book&#10;&#10;Description automatically generated">
            <a:extLst>
              <a:ext uri="{FF2B5EF4-FFF2-40B4-BE49-F238E27FC236}">
                <a16:creationId xmlns:a16="http://schemas.microsoft.com/office/drawing/2014/main" id="{897DA21C-8927-FF59-E92C-E91924A01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29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F0AEF-78E8-FBBF-153E-178C82F4F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93" y="960243"/>
            <a:ext cx="5105400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en-US" sz="2000" b="1" dirty="0">
                <a:latin typeface="Bahnschrift"/>
                <a:cs typeface="Times New Roman"/>
              </a:rPr>
              <a:t>   </a:t>
            </a:r>
            <a:r>
              <a:rPr lang="en-US" b="1" dirty="0">
                <a:latin typeface="Bahnschrift"/>
                <a:cs typeface="Times New Roman"/>
              </a:rPr>
              <a:t>Ethics refers to a set of moral principles or values that guide human behavior. It involves distinguishing between right and wrong, good and bad, and making decisions that align with moral standards.</a:t>
            </a:r>
            <a:endParaRPr lang="en-US" dirty="0">
              <a:latin typeface="Bahnschrift"/>
            </a:endParaRPr>
          </a:p>
          <a:p>
            <a:pPr marL="0" indent="0">
              <a:buNone/>
            </a:pPr>
            <a:endParaRPr lang="en-US" sz="2000" dirty="0">
              <a:latin typeface="Bahnschrift"/>
            </a:endParaRPr>
          </a:p>
        </p:txBody>
      </p:sp>
      <p:sp>
        <p:nvSpPr>
          <p:cNvPr id="2" name="AutoShape 2" descr="https://euc-powerpoint.officeapps.live.com/pods/GetClipboardImage.ashx?Id=be896751-e4e5-427e-b2c0-a2dab71ad2e7&amp;DC=GEU2&amp;pkey=2e28d8cd-2824-4d7c-bbec-8d7f90b90629&amp;wdwaccluster=GEU2">
            <a:extLst>
              <a:ext uri="{FF2B5EF4-FFF2-40B4-BE49-F238E27FC236}">
                <a16:creationId xmlns:a16="http://schemas.microsoft.com/office/drawing/2014/main" id="{D3DF74C1-A11E-4DEF-B0C7-63D9179211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3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Picture 6" descr="A few people in lab coats working on a table&#10;&#10;Description automatically generated">
            <a:extLst>
              <a:ext uri="{FF2B5EF4-FFF2-40B4-BE49-F238E27FC236}">
                <a16:creationId xmlns:a16="http://schemas.microsoft.com/office/drawing/2014/main" id="{97A6E7CC-BD82-6984-1D2C-55DF6B62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424" r="24502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7C8C-609E-3CE3-11CF-43B08739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42914"/>
            <a:ext cx="6094429" cy="4468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FFFF"/>
                </a:solidFill>
                <a:latin typeface="Bahnschrift"/>
                <a:ea typeface="+mn-lt"/>
                <a:cs typeface="+mn-lt"/>
              </a:rPr>
              <a:t>During the last testing phase of a project, you discover evidence that suggests potential health risks associated with the drug. </a:t>
            </a:r>
            <a:endParaRPr lang="en-US" sz="4000" dirty="0">
              <a:solidFill>
                <a:srgbClr val="FFFFFF"/>
              </a:solidFill>
              <a:latin typeface="Bahnschrift"/>
            </a:endParaRPr>
          </a:p>
        </p:txBody>
      </p:sp>
      <p:pic>
        <p:nvPicPr>
          <p:cNvPr id="2" name="Picture 1" descr="A close-up of a test strip&#10;&#10;Description automatically generated">
            <a:extLst>
              <a:ext uri="{FF2B5EF4-FFF2-40B4-BE49-F238E27FC236}">
                <a16:creationId xmlns:a16="http://schemas.microsoft.com/office/drawing/2014/main" id="{AA8DCB67-C3D4-7DF0-AA1C-D88AE82BD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2" r="30620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89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19E960-8647-B94D-8FEE-E0C693C79EAE}"/>
              </a:ext>
            </a:extLst>
          </p:cNvPr>
          <p:cNvSpPr txBox="1"/>
          <p:nvPr/>
        </p:nvSpPr>
        <p:spPr>
          <a:xfrm>
            <a:off x="526447" y="306740"/>
            <a:ext cx="1109149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ETHICAL DILEMMAS – WHEN RIGHT IS NOT RIGHT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82A54-3CD4-4340-9168-3E1F2CE48573}"/>
              </a:ext>
            </a:extLst>
          </p:cNvPr>
          <p:cNvSpPr/>
          <p:nvPr/>
        </p:nvSpPr>
        <p:spPr>
          <a:xfrm>
            <a:off x="1203290" y="1100119"/>
            <a:ext cx="1143000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A7E9B38-2C09-A64D-A947-C6AB2E9E0F9A}"/>
              </a:ext>
            </a:extLst>
          </p:cNvPr>
          <p:cNvSpPr>
            <a:spLocks/>
          </p:cNvSpPr>
          <p:nvPr/>
        </p:nvSpPr>
        <p:spPr bwMode="auto">
          <a:xfrm>
            <a:off x="3861382" y="1802724"/>
            <a:ext cx="4469236" cy="4472410"/>
          </a:xfrm>
          <a:custGeom>
            <a:avLst/>
            <a:gdLst>
              <a:gd name="T0" fmla="*/ 4438298 w 2605"/>
              <a:gd name="T1" fmla="*/ 2181991 h 2606"/>
              <a:gd name="T2" fmla="*/ 3775814 w 2605"/>
              <a:gd name="T3" fmla="*/ 1570827 h 2606"/>
              <a:gd name="T4" fmla="*/ 3715744 w 2605"/>
              <a:gd name="T5" fmla="*/ 1598296 h 2606"/>
              <a:gd name="T6" fmla="*/ 3715744 w 2605"/>
              <a:gd name="T7" fmla="*/ 1757953 h 2606"/>
              <a:gd name="T8" fmla="*/ 3633363 w 2605"/>
              <a:gd name="T9" fmla="*/ 1840357 h 2606"/>
              <a:gd name="T10" fmla="*/ 3518372 w 2605"/>
              <a:gd name="T11" fmla="*/ 1840357 h 2606"/>
              <a:gd name="T12" fmla="*/ 3518372 w 2605"/>
              <a:gd name="T13" fmla="*/ 1088420 h 2606"/>
              <a:gd name="T14" fmla="*/ 3394800 w 2605"/>
              <a:gd name="T15" fmla="*/ 964814 h 2606"/>
              <a:gd name="T16" fmla="*/ 2641354 w 2605"/>
              <a:gd name="T17" fmla="*/ 964814 h 2606"/>
              <a:gd name="T18" fmla="*/ 2643070 w 2605"/>
              <a:gd name="T19" fmla="*/ 957947 h 2606"/>
              <a:gd name="T20" fmla="*/ 2643070 w 2605"/>
              <a:gd name="T21" fmla="*/ 839491 h 2606"/>
              <a:gd name="T22" fmla="*/ 2725451 w 2605"/>
              <a:gd name="T23" fmla="*/ 757087 h 2606"/>
              <a:gd name="T24" fmla="*/ 2885065 w 2605"/>
              <a:gd name="T25" fmla="*/ 757087 h 2606"/>
              <a:gd name="T26" fmla="*/ 2912526 w 2605"/>
              <a:gd name="T27" fmla="*/ 697001 h 2606"/>
              <a:gd name="T28" fmla="*/ 2301530 w 2605"/>
              <a:gd name="T29" fmla="*/ 34335 h 2606"/>
              <a:gd name="T30" fmla="*/ 2189972 w 2605"/>
              <a:gd name="T31" fmla="*/ 34335 h 2606"/>
              <a:gd name="T32" fmla="*/ 1578977 w 2605"/>
              <a:gd name="T33" fmla="*/ 697001 h 2606"/>
              <a:gd name="T34" fmla="*/ 1606437 w 2605"/>
              <a:gd name="T35" fmla="*/ 757087 h 2606"/>
              <a:gd name="T36" fmla="*/ 1767767 w 2605"/>
              <a:gd name="T37" fmla="*/ 757087 h 2606"/>
              <a:gd name="T38" fmla="*/ 1850149 w 2605"/>
              <a:gd name="T39" fmla="*/ 839491 h 2606"/>
              <a:gd name="T40" fmla="*/ 1850149 w 2605"/>
              <a:gd name="T41" fmla="*/ 957947 h 2606"/>
              <a:gd name="T42" fmla="*/ 1850149 w 2605"/>
              <a:gd name="T43" fmla="*/ 964814 h 2606"/>
              <a:gd name="T44" fmla="*/ 1098419 w 2605"/>
              <a:gd name="T45" fmla="*/ 964814 h 2606"/>
              <a:gd name="T46" fmla="*/ 974847 w 2605"/>
              <a:gd name="T47" fmla="*/ 1088420 h 2606"/>
              <a:gd name="T48" fmla="*/ 974847 w 2605"/>
              <a:gd name="T49" fmla="*/ 1843791 h 2606"/>
              <a:gd name="T50" fmla="*/ 955967 w 2605"/>
              <a:gd name="T51" fmla="*/ 1840357 h 2606"/>
              <a:gd name="T52" fmla="*/ 837544 w 2605"/>
              <a:gd name="T53" fmla="*/ 1840357 h 2606"/>
              <a:gd name="T54" fmla="*/ 755163 w 2605"/>
              <a:gd name="T55" fmla="*/ 1757953 h 2606"/>
              <a:gd name="T56" fmla="*/ 755163 w 2605"/>
              <a:gd name="T57" fmla="*/ 1598296 h 2606"/>
              <a:gd name="T58" fmla="*/ 695093 w 2605"/>
              <a:gd name="T59" fmla="*/ 1570827 h 2606"/>
              <a:gd name="T60" fmla="*/ 32609 w 2605"/>
              <a:gd name="T61" fmla="*/ 2181991 h 2606"/>
              <a:gd name="T62" fmla="*/ 32609 w 2605"/>
              <a:gd name="T63" fmla="*/ 2293580 h 2606"/>
              <a:gd name="T64" fmla="*/ 695093 w 2605"/>
              <a:gd name="T65" fmla="*/ 2904743 h 2606"/>
              <a:gd name="T66" fmla="*/ 755163 w 2605"/>
              <a:gd name="T67" fmla="*/ 2877275 h 2606"/>
              <a:gd name="T68" fmla="*/ 755163 w 2605"/>
              <a:gd name="T69" fmla="*/ 2715901 h 2606"/>
              <a:gd name="T70" fmla="*/ 837544 w 2605"/>
              <a:gd name="T71" fmla="*/ 2633497 h 2606"/>
              <a:gd name="T72" fmla="*/ 955967 w 2605"/>
              <a:gd name="T73" fmla="*/ 2633497 h 2606"/>
              <a:gd name="T74" fmla="*/ 974847 w 2605"/>
              <a:gd name="T75" fmla="*/ 2631780 h 2606"/>
              <a:gd name="T76" fmla="*/ 974847 w 2605"/>
              <a:gd name="T77" fmla="*/ 3385434 h 2606"/>
              <a:gd name="T78" fmla="*/ 1098419 w 2605"/>
              <a:gd name="T79" fmla="*/ 3509040 h 2606"/>
              <a:gd name="T80" fmla="*/ 1850149 w 2605"/>
              <a:gd name="T81" fmla="*/ 3509040 h 2606"/>
              <a:gd name="T82" fmla="*/ 1850149 w 2605"/>
              <a:gd name="T83" fmla="*/ 3515907 h 2606"/>
              <a:gd name="T84" fmla="*/ 1850149 w 2605"/>
              <a:gd name="T85" fmla="*/ 3634363 h 2606"/>
              <a:gd name="T86" fmla="*/ 1767767 w 2605"/>
              <a:gd name="T87" fmla="*/ 3716767 h 2606"/>
              <a:gd name="T88" fmla="*/ 1606437 w 2605"/>
              <a:gd name="T89" fmla="*/ 3716767 h 2606"/>
              <a:gd name="T90" fmla="*/ 1578977 w 2605"/>
              <a:gd name="T91" fmla="*/ 3778570 h 2606"/>
              <a:gd name="T92" fmla="*/ 2189972 w 2605"/>
              <a:gd name="T93" fmla="*/ 4441236 h 2606"/>
              <a:gd name="T94" fmla="*/ 2301530 w 2605"/>
              <a:gd name="T95" fmla="*/ 4441236 h 2606"/>
              <a:gd name="T96" fmla="*/ 2912526 w 2605"/>
              <a:gd name="T97" fmla="*/ 3778570 h 2606"/>
              <a:gd name="T98" fmla="*/ 2885065 w 2605"/>
              <a:gd name="T99" fmla="*/ 3716767 h 2606"/>
              <a:gd name="T100" fmla="*/ 2725451 w 2605"/>
              <a:gd name="T101" fmla="*/ 3716767 h 2606"/>
              <a:gd name="T102" fmla="*/ 2643070 w 2605"/>
              <a:gd name="T103" fmla="*/ 3634363 h 2606"/>
              <a:gd name="T104" fmla="*/ 2643070 w 2605"/>
              <a:gd name="T105" fmla="*/ 3515907 h 2606"/>
              <a:gd name="T106" fmla="*/ 2641354 w 2605"/>
              <a:gd name="T107" fmla="*/ 3509040 h 2606"/>
              <a:gd name="T108" fmla="*/ 3394800 w 2605"/>
              <a:gd name="T109" fmla="*/ 3509040 h 2606"/>
              <a:gd name="T110" fmla="*/ 3518372 w 2605"/>
              <a:gd name="T111" fmla="*/ 3385434 h 2606"/>
              <a:gd name="T112" fmla="*/ 3518372 w 2605"/>
              <a:gd name="T113" fmla="*/ 2633497 h 2606"/>
              <a:gd name="T114" fmla="*/ 3633363 w 2605"/>
              <a:gd name="T115" fmla="*/ 2633497 h 2606"/>
              <a:gd name="T116" fmla="*/ 3715744 w 2605"/>
              <a:gd name="T117" fmla="*/ 2715901 h 2606"/>
              <a:gd name="T118" fmla="*/ 3715744 w 2605"/>
              <a:gd name="T119" fmla="*/ 2877275 h 2606"/>
              <a:gd name="T120" fmla="*/ 3775814 w 2605"/>
              <a:gd name="T121" fmla="*/ 2904743 h 2606"/>
              <a:gd name="T122" fmla="*/ 4438298 w 2605"/>
              <a:gd name="T123" fmla="*/ 2293580 h 2606"/>
              <a:gd name="T124" fmla="*/ 4438298 w 2605"/>
              <a:gd name="T125" fmla="*/ 2181991 h 26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05" h="2606">
                <a:moveTo>
                  <a:pt x="2586" y="1271"/>
                </a:moveTo>
                <a:cubicBezTo>
                  <a:pt x="2200" y="915"/>
                  <a:pt x="2200" y="915"/>
                  <a:pt x="2200" y="915"/>
                </a:cubicBezTo>
                <a:cubicBezTo>
                  <a:pt x="2181" y="897"/>
                  <a:pt x="2165" y="904"/>
                  <a:pt x="2165" y="931"/>
                </a:cubicBezTo>
                <a:cubicBezTo>
                  <a:pt x="2165" y="1024"/>
                  <a:pt x="2165" y="1024"/>
                  <a:pt x="2165" y="1024"/>
                </a:cubicBezTo>
                <a:cubicBezTo>
                  <a:pt x="2165" y="1051"/>
                  <a:pt x="2143" y="1072"/>
                  <a:pt x="2117" y="1072"/>
                </a:cubicBezTo>
                <a:cubicBezTo>
                  <a:pt x="2050" y="1072"/>
                  <a:pt x="2050" y="1072"/>
                  <a:pt x="2050" y="1072"/>
                </a:cubicBezTo>
                <a:cubicBezTo>
                  <a:pt x="2050" y="634"/>
                  <a:pt x="2050" y="634"/>
                  <a:pt x="2050" y="634"/>
                </a:cubicBezTo>
                <a:cubicBezTo>
                  <a:pt x="2050" y="595"/>
                  <a:pt x="2017" y="562"/>
                  <a:pt x="1978" y="562"/>
                </a:cubicBezTo>
                <a:cubicBezTo>
                  <a:pt x="1539" y="562"/>
                  <a:pt x="1539" y="562"/>
                  <a:pt x="1539" y="562"/>
                </a:cubicBezTo>
                <a:cubicBezTo>
                  <a:pt x="1539" y="561"/>
                  <a:pt x="1540" y="559"/>
                  <a:pt x="1540" y="558"/>
                </a:cubicBezTo>
                <a:cubicBezTo>
                  <a:pt x="1540" y="489"/>
                  <a:pt x="1540" y="489"/>
                  <a:pt x="1540" y="489"/>
                </a:cubicBezTo>
                <a:cubicBezTo>
                  <a:pt x="1540" y="462"/>
                  <a:pt x="1561" y="441"/>
                  <a:pt x="1588" y="441"/>
                </a:cubicBezTo>
                <a:cubicBezTo>
                  <a:pt x="1681" y="441"/>
                  <a:pt x="1681" y="441"/>
                  <a:pt x="1681" y="441"/>
                </a:cubicBezTo>
                <a:cubicBezTo>
                  <a:pt x="1708" y="441"/>
                  <a:pt x="1715" y="425"/>
                  <a:pt x="1697" y="406"/>
                </a:cubicBezTo>
                <a:cubicBezTo>
                  <a:pt x="1341" y="20"/>
                  <a:pt x="1341" y="20"/>
                  <a:pt x="1341" y="20"/>
                </a:cubicBezTo>
                <a:cubicBezTo>
                  <a:pt x="1323" y="0"/>
                  <a:pt x="1294" y="0"/>
                  <a:pt x="1276" y="20"/>
                </a:cubicBezTo>
                <a:cubicBezTo>
                  <a:pt x="920" y="406"/>
                  <a:pt x="920" y="406"/>
                  <a:pt x="920" y="406"/>
                </a:cubicBezTo>
                <a:cubicBezTo>
                  <a:pt x="903" y="425"/>
                  <a:pt x="910" y="441"/>
                  <a:pt x="936" y="441"/>
                </a:cubicBezTo>
                <a:cubicBezTo>
                  <a:pt x="1030" y="441"/>
                  <a:pt x="1030" y="441"/>
                  <a:pt x="1030" y="441"/>
                </a:cubicBezTo>
                <a:cubicBezTo>
                  <a:pt x="1056" y="441"/>
                  <a:pt x="1078" y="462"/>
                  <a:pt x="1078" y="489"/>
                </a:cubicBezTo>
                <a:cubicBezTo>
                  <a:pt x="1078" y="558"/>
                  <a:pt x="1078" y="558"/>
                  <a:pt x="1078" y="558"/>
                </a:cubicBezTo>
                <a:cubicBezTo>
                  <a:pt x="1078" y="559"/>
                  <a:pt x="1078" y="561"/>
                  <a:pt x="1078" y="562"/>
                </a:cubicBezTo>
                <a:cubicBezTo>
                  <a:pt x="640" y="562"/>
                  <a:pt x="640" y="562"/>
                  <a:pt x="640" y="562"/>
                </a:cubicBezTo>
                <a:cubicBezTo>
                  <a:pt x="600" y="562"/>
                  <a:pt x="568" y="595"/>
                  <a:pt x="568" y="634"/>
                </a:cubicBezTo>
                <a:cubicBezTo>
                  <a:pt x="568" y="1074"/>
                  <a:pt x="568" y="1074"/>
                  <a:pt x="568" y="1074"/>
                </a:cubicBezTo>
                <a:cubicBezTo>
                  <a:pt x="564" y="1073"/>
                  <a:pt x="561" y="1072"/>
                  <a:pt x="557" y="1072"/>
                </a:cubicBezTo>
                <a:cubicBezTo>
                  <a:pt x="488" y="1072"/>
                  <a:pt x="488" y="1072"/>
                  <a:pt x="488" y="1072"/>
                </a:cubicBezTo>
                <a:cubicBezTo>
                  <a:pt x="462" y="1072"/>
                  <a:pt x="440" y="1051"/>
                  <a:pt x="440" y="1024"/>
                </a:cubicBezTo>
                <a:cubicBezTo>
                  <a:pt x="440" y="931"/>
                  <a:pt x="440" y="931"/>
                  <a:pt x="440" y="931"/>
                </a:cubicBezTo>
                <a:cubicBezTo>
                  <a:pt x="440" y="904"/>
                  <a:pt x="424" y="897"/>
                  <a:pt x="405" y="915"/>
                </a:cubicBezTo>
                <a:cubicBezTo>
                  <a:pt x="19" y="1271"/>
                  <a:pt x="19" y="1271"/>
                  <a:pt x="19" y="1271"/>
                </a:cubicBezTo>
                <a:cubicBezTo>
                  <a:pt x="0" y="1289"/>
                  <a:pt x="0" y="1318"/>
                  <a:pt x="19" y="1336"/>
                </a:cubicBezTo>
                <a:cubicBezTo>
                  <a:pt x="405" y="1692"/>
                  <a:pt x="405" y="1692"/>
                  <a:pt x="405" y="1692"/>
                </a:cubicBezTo>
                <a:cubicBezTo>
                  <a:pt x="424" y="1709"/>
                  <a:pt x="440" y="1702"/>
                  <a:pt x="440" y="1676"/>
                </a:cubicBezTo>
                <a:cubicBezTo>
                  <a:pt x="440" y="1582"/>
                  <a:pt x="440" y="1582"/>
                  <a:pt x="440" y="1582"/>
                </a:cubicBezTo>
                <a:cubicBezTo>
                  <a:pt x="440" y="1556"/>
                  <a:pt x="462" y="1534"/>
                  <a:pt x="488" y="1534"/>
                </a:cubicBezTo>
                <a:cubicBezTo>
                  <a:pt x="557" y="1534"/>
                  <a:pt x="557" y="1534"/>
                  <a:pt x="557" y="1534"/>
                </a:cubicBezTo>
                <a:cubicBezTo>
                  <a:pt x="561" y="1534"/>
                  <a:pt x="564" y="1534"/>
                  <a:pt x="568" y="1533"/>
                </a:cubicBezTo>
                <a:cubicBezTo>
                  <a:pt x="568" y="1972"/>
                  <a:pt x="568" y="1972"/>
                  <a:pt x="568" y="1972"/>
                </a:cubicBezTo>
                <a:cubicBezTo>
                  <a:pt x="568" y="2012"/>
                  <a:pt x="600" y="2044"/>
                  <a:pt x="640" y="2044"/>
                </a:cubicBezTo>
                <a:cubicBezTo>
                  <a:pt x="1078" y="2044"/>
                  <a:pt x="1078" y="2044"/>
                  <a:pt x="1078" y="2044"/>
                </a:cubicBezTo>
                <a:cubicBezTo>
                  <a:pt x="1078" y="2046"/>
                  <a:pt x="1078" y="2047"/>
                  <a:pt x="1078" y="2048"/>
                </a:cubicBezTo>
                <a:cubicBezTo>
                  <a:pt x="1078" y="2117"/>
                  <a:pt x="1078" y="2117"/>
                  <a:pt x="1078" y="2117"/>
                </a:cubicBezTo>
                <a:cubicBezTo>
                  <a:pt x="1078" y="2144"/>
                  <a:pt x="1056" y="2165"/>
                  <a:pt x="1030" y="2165"/>
                </a:cubicBezTo>
                <a:cubicBezTo>
                  <a:pt x="936" y="2165"/>
                  <a:pt x="936" y="2165"/>
                  <a:pt x="936" y="2165"/>
                </a:cubicBezTo>
                <a:cubicBezTo>
                  <a:pt x="910" y="2165"/>
                  <a:pt x="903" y="2181"/>
                  <a:pt x="920" y="2201"/>
                </a:cubicBezTo>
                <a:cubicBezTo>
                  <a:pt x="1276" y="2587"/>
                  <a:pt x="1276" y="2587"/>
                  <a:pt x="1276" y="2587"/>
                </a:cubicBezTo>
                <a:cubicBezTo>
                  <a:pt x="1294" y="2606"/>
                  <a:pt x="1323" y="2606"/>
                  <a:pt x="1341" y="2587"/>
                </a:cubicBezTo>
                <a:cubicBezTo>
                  <a:pt x="1697" y="2201"/>
                  <a:pt x="1697" y="2201"/>
                  <a:pt x="1697" y="2201"/>
                </a:cubicBezTo>
                <a:cubicBezTo>
                  <a:pt x="1715" y="2181"/>
                  <a:pt x="1708" y="2165"/>
                  <a:pt x="1681" y="2165"/>
                </a:cubicBezTo>
                <a:cubicBezTo>
                  <a:pt x="1588" y="2165"/>
                  <a:pt x="1588" y="2165"/>
                  <a:pt x="1588" y="2165"/>
                </a:cubicBezTo>
                <a:cubicBezTo>
                  <a:pt x="1561" y="2165"/>
                  <a:pt x="1540" y="2144"/>
                  <a:pt x="1540" y="2117"/>
                </a:cubicBezTo>
                <a:cubicBezTo>
                  <a:pt x="1540" y="2048"/>
                  <a:pt x="1540" y="2048"/>
                  <a:pt x="1540" y="2048"/>
                </a:cubicBezTo>
                <a:cubicBezTo>
                  <a:pt x="1540" y="2047"/>
                  <a:pt x="1539" y="2046"/>
                  <a:pt x="1539" y="2044"/>
                </a:cubicBezTo>
                <a:cubicBezTo>
                  <a:pt x="1978" y="2044"/>
                  <a:pt x="1978" y="2044"/>
                  <a:pt x="1978" y="2044"/>
                </a:cubicBezTo>
                <a:cubicBezTo>
                  <a:pt x="2017" y="2044"/>
                  <a:pt x="2050" y="2012"/>
                  <a:pt x="2050" y="1972"/>
                </a:cubicBezTo>
                <a:cubicBezTo>
                  <a:pt x="2050" y="1534"/>
                  <a:pt x="2050" y="1534"/>
                  <a:pt x="2050" y="1534"/>
                </a:cubicBezTo>
                <a:cubicBezTo>
                  <a:pt x="2117" y="1534"/>
                  <a:pt x="2117" y="1534"/>
                  <a:pt x="2117" y="1534"/>
                </a:cubicBezTo>
                <a:cubicBezTo>
                  <a:pt x="2143" y="1534"/>
                  <a:pt x="2165" y="1556"/>
                  <a:pt x="2165" y="1582"/>
                </a:cubicBezTo>
                <a:cubicBezTo>
                  <a:pt x="2165" y="1676"/>
                  <a:pt x="2165" y="1676"/>
                  <a:pt x="2165" y="1676"/>
                </a:cubicBezTo>
                <a:cubicBezTo>
                  <a:pt x="2165" y="1702"/>
                  <a:pt x="2181" y="1709"/>
                  <a:pt x="2200" y="1692"/>
                </a:cubicBezTo>
                <a:cubicBezTo>
                  <a:pt x="2586" y="1336"/>
                  <a:pt x="2586" y="1336"/>
                  <a:pt x="2586" y="1336"/>
                </a:cubicBezTo>
                <a:cubicBezTo>
                  <a:pt x="2605" y="1318"/>
                  <a:pt x="2605" y="1289"/>
                  <a:pt x="2586" y="12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AAF72FF-C9C5-C346-9888-84D94934DCDA}"/>
              </a:ext>
            </a:extLst>
          </p:cNvPr>
          <p:cNvSpPr>
            <a:spLocks/>
          </p:cNvSpPr>
          <p:nvPr/>
        </p:nvSpPr>
        <p:spPr bwMode="auto">
          <a:xfrm>
            <a:off x="1198251" y="1593229"/>
            <a:ext cx="4873944" cy="2421894"/>
          </a:xfrm>
          <a:custGeom>
            <a:avLst/>
            <a:gdLst>
              <a:gd name="T0" fmla="*/ 2626806 w 2842"/>
              <a:gd name="T1" fmla="*/ 2422601 h 1411"/>
              <a:gd name="T2" fmla="*/ 2664552 w 2842"/>
              <a:gd name="T3" fmla="*/ 2355640 h 1411"/>
              <a:gd name="T4" fmla="*/ 3326830 w 2842"/>
              <a:gd name="T5" fmla="*/ 1746127 h 1411"/>
              <a:gd name="T6" fmla="*/ 3393744 w 2842"/>
              <a:gd name="T7" fmla="*/ 1715222 h 1411"/>
              <a:gd name="T8" fmla="*/ 3467521 w 2842"/>
              <a:gd name="T9" fmla="*/ 1807937 h 1411"/>
              <a:gd name="T10" fmla="*/ 3467521 w 2842"/>
              <a:gd name="T11" fmla="*/ 1967612 h 1411"/>
              <a:gd name="T12" fmla="*/ 3501836 w 2842"/>
              <a:gd name="T13" fmla="*/ 2001951 h 1411"/>
              <a:gd name="T14" fmla="*/ 3591055 w 2842"/>
              <a:gd name="T15" fmla="*/ 2001951 h 1411"/>
              <a:gd name="T16" fmla="*/ 3591055 w 2842"/>
              <a:gd name="T17" fmla="*/ 1298006 h 1411"/>
              <a:gd name="T18" fmla="*/ 3762629 w 2842"/>
              <a:gd name="T19" fmla="*/ 1126312 h 1411"/>
              <a:gd name="T20" fmla="*/ 4466085 w 2842"/>
              <a:gd name="T21" fmla="*/ 1126312 h 1411"/>
              <a:gd name="T22" fmla="*/ 4466085 w 2842"/>
              <a:gd name="T23" fmla="*/ 1049050 h 1411"/>
              <a:gd name="T24" fmla="*/ 4431770 w 2842"/>
              <a:gd name="T25" fmla="*/ 1014711 h 1411"/>
              <a:gd name="T26" fmla="*/ 4270490 w 2842"/>
              <a:gd name="T27" fmla="*/ 1014711 h 1411"/>
              <a:gd name="T28" fmla="*/ 4184703 w 2842"/>
              <a:gd name="T29" fmla="*/ 968354 h 1411"/>
              <a:gd name="T30" fmla="*/ 4208723 w 2842"/>
              <a:gd name="T31" fmla="*/ 873922 h 1411"/>
              <a:gd name="T32" fmla="*/ 4817813 w 2842"/>
              <a:gd name="T33" fmla="*/ 211184 h 1411"/>
              <a:gd name="T34" fmla="*/ 4876148 w 2842"/>
              <a:gd name="T35" fmla="*/ 175128 h 1411"/>
              <a:gd name="T36" fmla="*/ 4876148 w 2842"/>
              <a:gd name="T37" fmla="*/ 0 h 1411"/>
              <a:gd name="T38" fmla="*/ 123534 w 2842"/>
              <a:gd name="T39" fmla="*/ 0 h 1411"/>
              <a:gd name="T40" fmla="*/ 0 w 2842"/>
              <a:gd name="T41" fmla="*/ 123620 h 1411"/>
              <a:gd name="T42" fmla="*/ 0 w 2842"/>
              <a:gd name="T43" fmla="*/ 2422601 h 1411"/>
              <a:gd name="T44" fmla="*/ 2626806 w 2842"/>
              <a:gd name="T45" fmla="*/ 2422601 h 141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42" h="1411">
                <a:moveTo>
                  <a:pt x="1531" y="1411"/>
                </a:moveTo>
                <a:cubicBezTo>
                  <a:pt x="1534" y="1396"/>
                  <a:pt x="1542" y="1383"/>
                  <a:pt x="1553" y="1372"/>
                </a:cubicBezTo>
                <a:cubicBezTo>
                  <a:pt x="1939" y="1017"/>
                  <a:pt x="1939" y="1017"/>
                  <a:pt x="1939" y="1017"/>
                </a:cubicBezTo>
                <a:cubicBezTo>
                  <a:pt x="1952" y="1005"/>
                  <a:pt x="1965" y="999"/>
                  <a:pt x="1978" y="999"/>
                </a:cubicBezTo>
                <a:cubicBezTo>
                  <a:pt x="1999" y="999"/>
                  <a:pt x="2021" y="1016"/>
                  <a:pt x="2021" y="1053"/>
                </a:cubicBezTo>
                <a:cubicBezTo>
                  <a:pt x="2021" y="1146"/>
                  <a:pt x="2021" y="1146"/>
                  <a:pt x="2021" y="1146"/>
                </a:cubicBezTo>
                <a:cubicBezTo>
                  <a:pt x="2021" y="1157"/>
                  <a:pt x="2030" y="1166"/>
                  <a:pt x="2041" y="1166"/>
                </a:cubicBezTo>
                <a:cubicBezTo>
                  <a:pt x="2093" y="1166"/>
                  <a:pt x="2093" y="1166"/>
                  <a:pt x="2093" y="1166"/>
                </a:cubicBezTo>
                <a:cubicBezTo>
                  <a:pt x="2093" y="756"/>
                  <a:pt x="2093" y="756"/>
                  <a:pt x="2093" y="756"/>
                </a:cubicBezTo>
                <a:cubicBezTo>
                  <a:pt x="2093" y="701"/>
                  <a:pt x="2137" y="656"/>
                  <a:pt x="2193" y="656"/>
                </a:cubicBezTo>
                <a:cubicBezTo>
                  <a:pt x="2603" y="656"/>
                  <a:pt x="2603" y="656"/>
                  <a:pt x="2603" y="656"/>
                </a:cubicBezTo>
                <a:cubicBezTo>
                  <a:pt x="2603" y="611"/>
                  <a:pt x="2603" y="611"/>
                  <a:pt x="2603" y="611"/>
                </a:cubicBezTo>
                <a:cubicBezTo>
                  <a:pt x="2603" y="600"/>
                  <a:pt x="2594" y="591"/>
                  <a:pt x="2583" y="591"/>
                </a:cubicBezTo>
                <a:cubicBezTo>
                  <a:pt x="2489" y="591"/>
                  <a:pt x="2489" y="591"/>
                  <a:pt x="2489" y="591"/>
                </a:cubicBezTo>
                <a:cubicBezTo>
                  <a:pt x="2455" y="591"/>
                  <a:pt x="2443" y="572"/>
                  <a:pt x="2439" y="564"/>
                </a:cubicBezTo>
                <a:cubicBezTo>
                  <a:pt x="2435" y="556"/>
                  <a:pt x="2430" y="534"/>
                  <a:pt x="2453" y="509"/>
                </a:cubicBezTo>
                <a:cubicBezTo>
                  <a:pt x="2808" y="123"/>
                  <a:pt x="2808" y="123"/>
                  <a:pt x="2808" y="123"/>
                </a:cubicBezTo>
                <a:cubicBezTo>
                  <a:pt x="2818" y="113"/>
                  <a:pt x="2829" y="106"/>
                  <a:pt x="2842" y="102"/>
                </a:cubicBezTo>
                <a:cubicBezTo>
                  <a:pt x="2842" y="0"/>
                  <a:pt x="2842" y="0"/>
                  <a:pt x="2842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32" y="0"/>
                  <a:pt x="0" y="33"/>
                  <a:pt x="0" y="72"/>
                </a:cubicBezTo>
                <a:cubicBezTo>
                  <a:pt x="0" y="1411"/>
                  <a:pt x="0" y="1411"/>
                  <a:pt x="0" y="1411"/>
                </a:cubicBezTo>
                <a:lnTo>
                  <a:pt x="1531" y="141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6C7C54A-2DB0-FB46-9BA7-F4B771AC75F7}"/>
              </a:ext>
            </a:extLst>
          </p:cNvPr>
          <p:cNvSpPr>
            <a:spLocks/>
          </p:cNvSpPr>
          <p:nvPr/>
        </p:nvSpPr>
        <p:spPr bwMode="auto">
          <a:xfrm>
            <a:off x="6121394" y="1593229"/>
            <a:ext cx="4872356" cy="2421894"/>
          </a:xfrm>
          <a:custGeom>
            <a:avLst/>
            <a:gdLst>
              <a:gd name="T0" fmla="*/ 0 w 2841"/>
              <a:gd name="T1" fmla="*/ 100 h 1411"/>
              <a:gd name="T2" fmla="*/ 45 w 2841"/>
              <a:gd name="T3" fmla="*/ 123 h 1411"/>
              <a:gd name="T4" fmla="*/ 400 w 2841"/>
              <a:gd name="T5" fmla="*/ 509 h 1411"/>
              <a:gd name="T6" fmla="*/ 414 w 2841"/>
              <a:gd name="T7" fmla="*/ 564 h 1411"/>
              <a:gd name="T8" fmla="*/ 364 w 2841"/>
              <a:gd name="T9" fmla="*/ 591 h 1411"/>
              <a:gd name="T10" fmla="*/ 271 w 2841"/>
              <a:gd name="T11" fmla="*/ 591 h 1411"/>
              <a:gd name="T12" fmla="*/ 251 w 2841"/>
              <a:gd name="T13" fmla="*/ 611 h 1411"/>
              <a:gd name="T14" fmla="*/ 251 w 2841"/>
              <a:gd name="T15" fmla="*/ 656 h 1411"/>
              <a:gd name="T16" fmla="*/ 661 w 2841"/>
              <a:gd name="T17" fmla="*/ 656 h 1411"/>
              <a:gd name="T18" fmla="*/ 761 w 2841"/>
              <a:gd name="T19" fmla="*/ 756 h 1411"/>
              <a:gd name="T20" fmla="*/ 761 w 2841"/>
              <a:gd name="T21" fmla="*/ 1166 h 1411"/>
              <a:gd name="T22" fmla="*/ 800 w 2841"/>
              <a:gd name="T23" fmla="*/ 1166 h 1411"/>
              <a:gd name="T24" fmla="*/ 820 w 2841"/>
              <a:gd name="T25" fmla="*/ 1146 h 1411"/>
              <a:gd name="T26" fmla="*/ 820 w 2841"/>
              <a:gd name="T27" fmla="*/ 1053 h 1411"/>
              <a:gd name="T28" fmla="*/ 863 w 2841"/>
              <a:gd name="T29" fmla="*/ 999 h 1411"/>
              <a:gd name="T30" fmla="*/ 902 w 2841"/>
              <a:gd name="T31" fmla="*/ 1017 h 1411"/>
              <a:gd name="T32" fmla="*/ 1288 w 2841"/>
              <a:gd name="T33" fmla="*/ 1372 h 1411"/>
              <a:gd name="T34" fmla="*/ 1310 w 2841"/>
              <a:gd name="T35" fmla="*/ 1411 h 1411"/>
              <a:gd name="T36" fmla="*/ 2841 w 2841"/>
              <a:gd name="T37" fmla="*/ 1411 h 1411"/>
              <a:gd name="T38" fmla="*/ 2841 w 2841"/>
              <a:gd name="T39" fmla="*/ 72 h 1411"/>
              <a:gd name="T40" fmla="*/ 2769 w 2841"/>
              <a:gd name="T41" fmla="*/ 0 h 1411"/>
              <a:gd name="T42" fmla="*/ 0 w 2841"/>
              <a:gd name="T43" fmla="*/ 0 h 1411"/>
              <a:gd name="T44" fmla="*/ 0 w 2841"/>
              <a:gd name="T45" fmla="*/ 100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41" h="1411">
                <a:moveTo>
                  <a:pt x="0" y="100"/>
                </a:moveTo>
                <a:cubicBezTo>
                  <a:pt x="17" y="102"/>
                  <a:pt x="33" y="110"/>
                  <a:pt x="45" y="123"/>
                </a:cubicBezTo>
                <a:cubicBezTo>
                  <a:pt x="400" y="509"/>
                  <a:pt x="400" y="509"/>
                  <a:pt x="400" y="509"/>
                </a:cubicBezTo>
                <a:cubicBezTo>
                  <a:pt x="424" y="534"/>
                  <a:pt x="418" y="556"/>
                  <a:pt x="414" y="564"/>
                </a:cubicBezTo>
                <a:cubicBezTo>
                  <a:pt x="411" y="572"/>
                  <a:pt x="399" y="591"/>
                  <a:pt x="364" y="591"/>
                </a:cubicBezTo>
                <a:cubicBezTo>
                  <a:pt x="271" y="591"/>
                  <a:pt x="271" y="591"/>
                  <a:pt x="271" y="591"/>
                </a:cubicBezTo>
                <a:cubicBezTo>
                  <a:pt x="260" y="591"/>
                  <a:pt x="251" y="600"/>
                  <a:pt x="251" y="611"/>
                </a:cubicBezTo>
                <a:cubicBezTo>
                  <a:pt x="251" y="656"/>
                  <a:pt x="251" y="656"/>
                  <a:pt x="251" y="656"/>
                </a:cubicBezTo>
                <a:cubicBezTo>
                  <a:pt x="661" y="656"/>
                  <a:pt x="661" y="656"/>
                  <a:pt x="661" y="656"/>
                </a:cubicBezTo>
                <a:cubicBezTo>
                  <a:pt x="716" y="656"/>
                  <a:pt x="761" y="701"/>
                  <a:pt x="761" y="756"/>
                </a:cubicBezTo>
                <a:cubicBezTo>
                  <a:pt x="761" y="1166"/>
                  <a:pt x="761" y="1166"/>
                  <a:pt x="761" y="1166"/>
                </a:cubicBezTo>
                <a:cubicBezTo>
                  <a:pt x="800" y="1166"/>
                  <a:pt x="800" y="1166"/>
                  <a:pt x="800" y="1166"/>
                </a:cubicBezTo>
                <a:cubicBezTo>
                  <a:pt x="811" y="1166"/>
                  <a:pt x="820" y="1157"/>
                  <a:pt x="820" y="1146"/>
                </a:cubicBezTo>
                <a:cubicBezTo>
                  <a:pt x="820" y="1053"/>
                  <a:pt x="820" y="1053"/>
                  <a:pt x="820" y="1053"/>
                </a:cubicBezTo>
                <a:cubicBezTo>
                  <a:pt x="820" y="1016"/>
                  <a:pt x="842" y="999"/>
                  <a:pt x="863" y="999"/>
                </a:cubicBezTo>
                <a:cubicBezTo>
                  <a:pt x="877" y="999"/>
                  <a:pt x="890" y="1005"/>
                  <a:pt x="902" y="1017"/>
                </a:cubicBezTo>
                <a:cubicBezTo>
                  <a:pt x="1288" y="1372"/>
                  <a:pt x="1288" y="1372"/>
                  <a:pt x="1288" y="1372"/>
                </a:cubicBezTo>
                <a:cubicBezTo>
                  <a:pt x="1300" y="1383"/>
                  <a:pt x="1307" y="1396"/>
                  <a:pt x="1310" y="1411"/>
                </a:cubicBezTo>
                <a:cubicBezTo>
                  <a:pt x="2841" y="1411"/>
                  <a:pt x="2841" y="1411"/>
                  <a:pt x="2841" y="1411"/>
                </a:cubicBezTo>
                <a:cubicBezTo>
                  <a:pt x="2841" y="72"/>
                  <a:pt x="2841" y="72"/>
                  <a:pt x="2841" y="72"/>
                </a:cubicBezTo>
                <a:cubicBezTo>
                  <a:pt x="2841" y="33"/>
                  <a:pt x="2809" y="0"/>
                  <a:pt x="2769" y="0"/>
                </a:cubicBezTo>
                <a:cubicBezTo>
                  <a:pt x="0" y="0"/>
                  <a:pt x="0" y="0"/>
                  <a:pt x="0" y="0"/>
                </a:cubicBezTo>
                <a:lnTo>
                  <a:pt x="0" y="1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9CD1C95-D812-1149-B22E-C0E124840707}"/>
              </a:ext>
            </a:extLst>
          </p:cNvPr>
          <p:cNvSpPr>
            <a:spLocks/>
          </p:cNvSpPr>
          <p:nvPr/>
        </p:nvSpPr>
        <p:spPr bwMode="auto">
          <a:xfrm>
            <a:off x="6121394" y="4062736"/>
            <a:ext cx="4872356" cy="2421894"/>
          </a:xfrm>
          <a:custGeom>
            <a:avLst/>
            <a:gdLst>
              <a:gd name="T0" fmla="*/ 1310 w 2841"/>
              <a:gd name="T1" fmla="*/ 0 h 1411"/>
              <a:gd name="T2" fmla="*/ 1288 w 2841"/>
              <a:gd name="T3" fmla="*/ 39 h 1411"/>
              <a:gd name="T4" fmla="*/ 902 w 2841"/>
              <a:gd name="T5" fmla="*/ 395 h 1411"/>
              <a:gd name="T6" fmla="*/ 863 w 2841"/>
              <a:gd name="T7" fmla="*/ 412 h 1411"/>
              <a:gd name="T8" fmla="*/ 863 w 2841"/>
              <a:gd name="T9" fmla="*/ 412 h 1411"/>
              <a:gd name="T10" fmla="*/ 820 w 2841"/>
              <a:gd name="T11" fmla="*/ 359 h 1411"/>
              <a:gd name="T12" fmla="*/ 820 w 2841"/>
              <a:gd name="T13" fmla="*/ 265 h 1411"/>
              <a:gd name="T14" fmla="*/ 800 w 2841"/>
              <a:gd name="T15" fmla="*/ 245 h 1411"/>
              <a:gd name="T16" fmla="*/ 761 w 2841"/>
              <a:gd name="T17" fmla="*/ 245 h 1411"/>
              <a:gd name="T18" fmla="*/ 761 w 2841"/>
              <a:gd name="T19" fmla="*/ 655 h 1411"/>
              <a:gd name="T20" fmla="*/ 661 w 2841"/>
              <a:gd name="T21" fmla="*/ 755 h 1411"/>
              <a:gd name="T22" fmla="*/ 251 w 2841"/>
              <a:gd name="T23" fmla="*/ 755 h 1411"/>
              <a:gd name="T24" fmla="*/ 251 w 2841"/>
              <a:gd name="T25" fmla="*/ 800 h 1411"/>
              <a:gd name="T26" fmla="*/ 271 w 2841"/>
              <a:gd name="T27" fmla="*/ 820 h 1411"/>
              <a:gd name="T28" fmla="*/ 364 w 2841"/>
              <a:gd name="T29" fmla="*/ 820 h 1411"/>
              <a:gd name="T30" fmla="*/ 414 w 2841"/>
              <a:gd name="T31" fmla="*/ 847 h 1411"/>
              <a:gd name="T32" fmla="*/ 400 w 2841"/>
              <a:gd name="T33" fmla="*/ 903 h 1411"/>
              <a:gd name="T34" fmla="*/ 45 w 2841"/>
              <a:gd name="T35" fmla="*/ 1288 h 1411"/>
              <a:gd name="T36" fmla="*/ 0 w 2841"/>
              <a:gd name="T37" fmla="*/ 1312 h 1411"/>
              <a:gd name="T38" fmla="*/ 0 w 2841"/>
              <a:gd name="T39" fmla="*/ 1411 h 1411"/>
              <a:gd name="T40" fmla="*/ 2769 w 2841"/>
              <a:gd name="T41" fmla="*/ 1411 h 1411"/>
              <a:gd name="T42" fmla="*/ 2841 w 2841"/>
              <a:gd name="T43" fmla="*/ 1339 h 1411"/>
              <a:gd name="T44" fmla="*/ 2841 w 2841"/>
              <a:gd name="T45" fmla="*/ 0 h 1411"/>
              <a:gd name="T46" fmla="*/ 1310 w 2841"/>
              <a:gd name="T47" fmla="*/ 0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1" h="1411">
                <a:moveTo>
                  <a:pt x="1310" y="0"/>
                </a:moveTo>
                <a:cubicBezTo>
                  <a:pt x="1307" y="15"/>
                  <a:pt x="1300" y="29"/>
                  <a:pt x="1288" y="39"/>
                </a:cubicBezTo>
                <a:cubicBezTo>
                  <a:pt x="902" y="395"/>
                  <a:pt x="902" y="395"/>
                  <a:pt x="902" y="395"/>
                </a:cubicBezTo>
                <a:cubicBezTo>
                  <a:pt x="890" y="407"/>
                  <a:pt x="877" y="412"/>
                  <a:pt x="863" y="412"/>
                </a:cubicBezTo>
                <a:cubicBezTo>
                  <a:pt x="863" y="412"/>
                  <a:pt x="863" y="412"/>
                  <a:pt x="863" y="412"/>
                </a:cubicBezTo>
                <a:cubicBezTo>
                  <a:pt x="842" y="412"/>
                  <a:pt x="820" y="396"/>
                  <a:pt x="820" y="359"/>
                </a:cubicBezTo>
                <a:cubicBezTo>
                  <a:pt x="820" y="265"/>
                  <a:pt x="820" y="265"/>
                  <a:pt x="820" y="265"/>
                </a:cubicBezTo>
                <a:cubicBezTo>
                  <a:pt x="820" y="254"/>
                  <a:pt x="811" y="245"/>
                  <a:pt x="800" y="245"/>
                </a:cubicBezTo>
                <a:cubicBezTo>
                  <a:pt x="761" y="245"/>
                  <a:pt x="761" y="245"/>
                  <a:pt x="761" y="245"/>
                </a:cubicBezTo>
                <a:cubicBezTo>
                  <a:pt x="761" y="655"/>
                  <a:pt x="761" y="655"/>
                  <a:pt x="761" y="655"/>
                </a:cubicBezTo>
                <a:cubicBezTo>
                  <a:pt x="761" y="710"/>
                  <a:pt x="716" y="755"/>
                  <a:pt x="661" y="755"/>
                </a:cubicBezTo>
                <a:cubicBezTo>
                  <a:pt x="251" y="755"/>
                  <a:pt x="251" y="755"/>
                  <a:pt x="251" y="755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811"/>
                  <a:pt x="260" y="820"/>
                  <a:pt x="271" y="820"/>
                </a:cubicBezTo>
                <a:cubicBezTo>
                  <a:pt x="364" y="820"/>
                  <a:pt x="364" y="820"/>
                  <a:pt x="364" y="820"/>
                </a:cubicBezTo>
                <a:cubicBezTo>
                  <a:pt x="399" y="820"/>
                  <a:pt x="411" y="839"/>
                  <a:pt x="414" y="847"/>
                </a:cubicBezTo>
                <a:cubicBezTo>
                  <a:pt x="418" y="856"/>
                  <a:pt x="424" y="877"/>
                  <a:pt x="400" y="903"/>
                </a:cubicBezTo>
                <a:cubicBezTo>
                  <a:pt x="45" y="1288"/>
                  <a:pt x="45" y="1288"/>
                  <a:pt x="45" y="1288"/>
                </a:cubicBezTo>
                <a:cubicBezTo>
                  <a:pt x="33" y="1302"/>
                  <a:pt x="17" y="1310"/>
                  <a:pt x="0" y="1312"/>
                </a:cubicBezTo>
                <a:cubicBezTo>
                  <a:pt x="0" y="1411"/>
                  <a:pt x="0" y="1411"/>
                  <a:pt x="0" y="1411"/>
                </a:cubicBezTo>
                <a:cubicBezTo>
                  <a:pt x="2769" y="1411"/>
                  <a:pt x="2769" y="1411"/>
                  <a:pt x="2769" y="1411"/>
                </a:cubicBezTo>
                <a:cubicBezTo>
                  <a:pt x="2809" y="1411"/>
                  <a:pt x="2841" y="1378"/>
                  <a:pt x="2841" y="1339"/>
                </a:cubicBezTo>
                <a:cubicBezTo>
                  <a:pt x="2841" y="0"/>
                  <a:pt x="2841" y="0"/>
                  <a:pt x="2841" y="0"/>
                </a:cubicBezTo>
                <a:lnTo>
                  <a:pt x="131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8061BC9-930B-6F46-A295-C36019C2C5FE}"/>
              </a:ext>
            </a:extLst>
          </p:cNvPr>
          <p:cNvSpPr>
            <a:spLocks/>
          </p:cNvSpPr>
          <p:nvPr/>
        </p:nvSpPr>
        <p:spPr bwMode="auto">
          <a:xfrm>
            <a:off x="1198251" y="4052179"/>
            <a:ext cx="4873944" cy="2421894"/>
          </a:xfrm>
          <a:custGeom>
            <a:avLst/>
            <a:gdLst>
              <a:gd name="T0" fmla="*/ 2842 w 2842"/>
              <a:gd name="T1" fmla="*/ 1309 h 1411"/>
              <a:gd name="T2" fmla="*/ 2808 w 2842"/>
              <a:gd name="T3" fmla="*/ 1288 h 1411"/>
              <a:gd name="T4" fmla="*/ 2453 w 2842"/>
              <a:gd name="T5" fmla="*/ 903 h 1411"/>
              <a:gd name="T6" fmla="*/ 2439 w 2842"/>
              <a:gd name="T7" fmla="*/ 847 h 1411"/>
              <a:gd name="T8" fmla="*/ 2489 w 2842"/>
              <a:gd name="T9" fmla="*/ 820 h 1411"/>
              <a:gd name="T10" fmla="*/ 2583 w 2842"/>
              <a:gd name="T11" fmla="*/ 820 h 1411"/>
              <a:gd name="T12" fmla="*/ 2603 w 2842"/>
              <a:gd name="T13" fmla="*/ 800 h 1411"/>
              <a:gd name="T14" fmla="*/ 2603 w 2842"/>
              <a:gd name="T15" fmla="*/ 755 h 1411"/>
              <a:gd name="T16" fmla="*/ 2193 w 2842"/>
              <a:gd name="T17" fmla="*/ 755 h 1411"/>
              <a:gd name="T18" fmla="*/ 2093 w 2842"/>
              <a:gd name="T19" fmla="*/ 655 h 1411"/>
              <a:gd name="T20" fmla="*/ 2093 w 2842"/>
              <a:gd name="T21" fmla="*/ 245 h 1411"/>
              <a:gd name="T22" fmla="*/ 2041 w 2842"/>
              <a:gd name="T23" fmla="*/ 245 h 1411"/>
              <a:gd name="T24" fmla="*/ 2021 w 2842"/>
              <a:gd name="T25" fmla="*/ 265 h 1411"/>
              <a:gd name="T26" fmla="*/ 2021 w 2842"/>
              <a:gd name="T27" fmla="*/ 359 h 1411"/>
              <a:gd name="T28" fmla="*/ 1978 w 2842"/>
              <a:gd name="T29" fmla="*/ 412 h 1411"/>
              <a:gd name="T30" fmla="*/ 1939 w 2842"/>
              <a:gd name="T31" fmla="*/ 395 h 1411"/>
              <a:gd name="T32" fmla="*/ 1553 w 2842"/>
              <a:gd name="T33" fmla="*/ 39 h 1411"/>
              <a:gd name="T34" fmla="*/ 1531 w 2842"/>
              <a:gd name="T35" fmla="*/ 0 h 1411"/>
              <a:gd name="T36" fmla="*/ 0 w 2842"/>
              <a:gd name="T37" fmla="*/ 0 h 1411"/>
              <a:gd name="T38" fmla="*/ 0 w 2842"/>
              <a:gd name="T39" fmla="*/ 1339 h 1411"/>
              <a:gd name="T40" fmla="*/ 72 w 2842"/>
              <a:gd name="T41" fmla="*/ 1411 h 1411"/>
              <a:gd name="T42" fmla="*/ 2842 w 2842"/>
              <a:gd name="T43" fmla="*/ 1411 h 1411"/>
              <a:gd name="T44" fmla="*/ 2842 w 2842"/>
              <a:gd name="T45" fmla="*/ 1309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42" h="1411">
                <a:moveTo>
                  <a:pt x="2842" y="1309"/>
                </a:moveTo>
                <a:cubicBezTo>
                  <a:pt x="2829" y="1306"/>
                  <a:pt x="2818" y="1299"/>
                  <a:pt x="2808" y="1288"/>
                </a:cubicBezTo>
                <a:cubicBezTo>
                  <a:pt x="2453" y="903"/>
                  <a:pt x="2453" y="903"/>
                  <a:pt x="2453" y="903"/>
                </a:cubicBezTo>
                <a:cubicBezTo>
                  <a:pt x="2430" y="877"/>
                  <a:pt x="2435" y="856"/>
                  <a:pt x="2439" y="847"/>
                </a:cubicBezTo>
                <a:cubicBezTo>
                  <a:pt x="2443" y="839"/>
                  <a:pt x="2455" y="820"/>
                  <a:pt x="2489" y="820"/>
                </a:cubicBezTo>
                <a:cubicBezTo>
                  <a:pt x="2583" y="820"/>
                  <a:pt x="2583" y="820"/>
                  <a:pt x="2583" y="820"/>
                </a:cubicBezTo>
                <a:cubicBezTo>
                  <a:pt x="2594" y="820"/>
                  <a:pt x="2603" y="811"/>
                  <a:pt x="2603" y="800"/>
                </a:cubicBezTo>
                <a:cubicBezTo>
                  <a:pt x="2603" y="755"/>
                  <a:pt x="2603" y="755"/>
                  <a:pt x="2603" y="755"/>
                </a:cubicBezTo>
                <a:cubicBezTo>
                  <a:pt x="2193" y="755"/>
                  <a:pt x="2193" y="755"/>
                  <a:pt x="2193" y="755"/>
                </a:cubicBezTo>
                <a:cubicBezTo>
                  <a:pt x="2137" y="755"/>
                  <a:pt x="2093" y="710"/>
                  <a:pt x="2093" y="655"/>
                </a:cubicBezTo>
                <a:cubicBezTo>
                  <a:pt x="2093" y="245"/>
                  <a:pt x="2093" y="245"/>
                  <a:pt x="2093" y="245"/>
                </a:cubicBezTo>
                <a:cubicBezTo>
                  <a:pt x="2041" y="245"/>
                  <a:pt x="2041" y="245"/>
                  <a:pt x="2041" y="245"/>
                </a:cubicBezTo>
                <a:cubicBezTo>
                  <a:pt x="2030" y="245"/>
                  <a:pt x="2021" y="254"/>
                  <a:pt x="2021" y="265"/>
                </a:cubicBezTo>
                <a:cubicBezTo>
                  <a:pt x="2021" y="359"/>
                  <a:pt x="2021" y="359"/>
                  <a:pt x="2021" y="359"/>
                </a:cubicBezTo>
                <a:cubicBezTo>
                  <a:pt x="2021" y="396"/>
                  <a:pt x="1999" y="412"/>
                  <a:pt x="1978" y="412"/>
                </a:cubicBezTo>
                <a:cubicBezTo>
                  <a:pt x="1965" y="412"/>
                  <a:pt x="1952" y="407"/>
                  <a:pt x="1939" y="395"/>
                </a:cubicBezTo>
                <a:cubicBezTo>
                  <a:pt x="1553" y="39"/>
                  <a:pt x="1553" y="39"/>
                  <a:pt x="1553" y="39"/>
                </a:cubicBezTo>
                <a:cubicBezTo>
                  <a:pt x="1542" y="29"/>
                  <a:pt x="1534" y="15"/>
                  <a:pt x="153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39"/>
                  <a:pt x="0" y="1339"/>
                  <a:pt x="0" y="1339"/>
                </a:cubicBezTo>
                <a:cubicBezTo>
                  <a:pt x="0" y="1378"/>
                  <a:pt x="32" y="1411"/>
                  <a:pt x="72" y="1411"/>
                </a:cubicBezTo>
                <a:cubicBezTo>
                  <a:pt x="2842" y="1411"/>
                  <a:pt x="2842" y="1411"/>
                  <a:pt x="2842" y="1411"/>
                </a:cubicBezTo>
                <a:lnTo>
                  <a:pt x="2842" y="130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84DCE8-BDCF-BD4D-BC65-42361E3070A8}"/>
              </a:ext>
            </a:extLst>
          </p:cNvPr>
          <p:cNvSpPr txBox="1"/>
          <p:nvPr/>
        </p:nvSpPr>
        <p:spPr>
          <a:xfrm>
            <a:off x="6667501" y="1828838"/>
            <a:ext cx="366594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League Spartan" charset="0"/>
                <a:cs typeface="Poppins" pitchFamily="2" charset="77"/>
              </a:rPr>
              <a:t>INDIVIDUAL VERSUS COMMUNITY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8401B88-15CA-064D-B9E8-FAD35D910083}"/>
              </a:ext>
            </a:extLst>
          </p:cNvPr>
          <p:cNvSpPr txBox="1">
            <a:spLocks/>
          </p:cNvSpPr>
          <p:nvPr/>
        </p:nvSpPr>
        <p:spPr>
          <a:xfrm>
            <a:off x="7518149" y="2298144"/>
            <a:ext cx="3010873" cy="1061479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 this dilemma it indicates how the interest of a single person or small group of people is placed against the larger community as a whole.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E97AAF-21C3-834F-9682-7147CC9F03E7}"/>
              </a:ext>
            </a:extLst>
          </p:cNvPr>
          <p:cNvSpPr txBox="1"/>
          <p:nvPr/>
        </p:nvSpPr>
        <p:spPr>
          <a:xfrm>
            <a:off x="7611877" y="4664392"/>
            <a:ext cx="287405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League Spartan" charset="0"/>
                <a:cs typeface="Poppins" pitchFamily="2" charset="77"/>
              </a:rPr>
              <a:t>JUSTICE VERSUS MERCY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16B1A04-38CE-1944-A0FD-DEDEE4C9EC92}"/>
              </a:ext>
            </a:extLst>
          </p:cNvPr>
          <p:cNvSpPr txBox="1">
            <a:spLocks/>
          </p:cNvSpPr>
          <p:nvPr/>
        </p:nvSpPr>
        <p:spPr>
          <a:xfrm>
            <a:off x="7609433" y="5000870"/>
            <a:ext cx="3010873" cy="130513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Justice is a concept that people get what they deserve whilst mercy  challenges justice as an integral part of a morally justified institution of punishment.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AD863-B5E5-C34E-B12E-879555E7D741}"/>
              </a:ext>
            </a:extLst>
          </p:cNvPr>
          <p:cNvSpPr txBox="1"/>
          <p:nvPr/>
        </p:nvSpPr>
        <p:spPr>
          <a:xfrm>
            <a:off x="2324144" y="1876599"/>
            <a:ext cx="283019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League Spartan" charset="0"/>
                <a:cs typeface="Poppins" pitchFamily="2" charset="77"/>
              </a:rPr>
              <a:t>TRUTH VERSUS LOYALTY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DDDB383-3F95-764B-A13F-79EB74D0DF97}"/>
              </a:ext>
            </a:extLst>
          </p:cNvPr>
          <p:cNvSpPr txBox="1">
            <a:spLocks/>
          </p:cNvSpPr>
          <p:nvPr/>
        </p:nvSpPr>
        <p:spPr>
          <a:xfrm>
            <a:off x="1706066" y="2298144"/>
            <a:ext cx="3010873" cy="130513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dilemma involves the conflict between the need to share information and the value of upholding implicit or explicit promises to do otherwise.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D1DCA4-4BE3-AE4F-9694-0ECBCA47F8CA}"/>
              </a:ext>
            </a:extLst>
          </p:cNvPr>
          <p:cNvSpPr txBox="1"/>
          <p:nvPr/>
        </p:nvSpPr>
        <p:spPr>
          <a:xfrm>
            <a:off x="1198250" y="4746544"/>
            <a:ext cx="3454792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League Spartan" charset="0"/>
                <a:cs typeface="Poppins" pitchFamily="2" charset="77"/>
              </a:rPr>
              <a:t>SHORT TERM VERSUS LONG TERM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18B35AA-8EFF-E646-B8A5-D4A2FEDE61EF}"/>
              </a:ext>
            </a:extLst>
          </p:cNvPr>
          <p:cNvSpPr txBox="1">
            <a:spLocks/>
          </p:cNvSpPr>
          <p:nvPr/>
        </p:nvSpPr>
        <p:spPr>
          <a:xfrm>
            <a:off x="1420209" y="5122699"/>
            <a:ext cx="3010873" cy="1061479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dilemma focuses on how immediate benefits and risks are pitted against more distant problems and prospects 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E1FEA-DCFB-6742-A3C5-8C5443BBE3EB}"/>
              </a:ext>
            </a:extLst>
          </p:cNvPr>
          <p:cNvSpPr txBox="1"/>
          <p:nvPr/>
        </p:nvSpPr>
        <p:spPr>
          <a:xfrm>
            <a:off x="5377592" y="3214268"/>
            <a:ext cx="146226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League Spartan" charset="0"/>
                <a:cs typeface="Poppins" pitchFamily="2" charset="77"/>
              </a:rPr>
              <a:t>COMPONENTS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B1CA4AA1-7B28-9E42-9441-F5660F636CEB}"/>
              </a:ext>
            </a:extLst>
          </p:cNvPr>
          <p:cNvSpPr txBox="1">
            <a:spLocks/>
          </p:cNvSpPr>
          <p:nvPr/>
        </p:nvSpPr>
        <p:spPr>
          <a:xfrm>
            <a:off x="4960235" y="3545127"/>
            <a:ext cx="2278550" cy="1061479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</a:rPr>
              <a:t>Ethical dilemmas can be divided according to the types of obligations that are in conflict with each other.</a:t>
            </a:r>
          </a:p>
        </p:txBody>
      </p:sp>
      <p:pic>
        <p:nvPicPr>
          <p:cNvPr id="10" name="Graphic 9" descr="Head with gears">
            <a:extLst>
              <a:ext uri="{FF2B5EF4-FFF2-40B4-BE49-F238E27FC236}">
                <a16:creationId xmlns:a16="http://schemas.microsoft.com/office/drawing/2014/main" id="{8326AC15-0C84-43D4-941A-D9454659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290" y="1753656"/>
            <a:ext cx="706359" cy="706359"/>
          </a:xfrm>
          <a:prstGeom prst="rect">
            <a:avLst/>
          </a:prstGeom>
        </p:spPr>
      </p:pic>
      <p:pic>
        <p:nvPicPr>
          <p:cNvPr id="12" name="Graphic 11" descr="Universal Access">
            <a:extLst>
              <a:ext uri="{FF2B5EF4-FFF2-40B4-BE49-F238E27FC236}">
                <a16:creationId xmlns:a16="http://schemas.microsoft.com/office/drawing/2014/main" id="{82D96A1D-520C-4C39-9F52-75D4C605A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6260" y="1593229"/>
            <a:ext cx="629055" cy="763021"/>
          </a:xfrm>
          <a:prstGeom prst="rect">
            <a:avLst/>
          </a:prstGeom>
        </p:spPr>
      </p:pic>
      <p:pic>
        <p:nvPicPr>
          <p:cNvPr id="14" name="Graphic 13" descr="Clock">
            <a:extLst>
              <a:ext uri="{FF2B5EF4-FFF2-40B4-BE49-F238E27FC236}">
                <a16:creationId xmlns:a16="http://schemas.microsoft.com/office/drawing/2014/main" id="{5D3CA822-25B4-4AA1-AEE1-97347DF46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5014" y="4175549"/>
            <a:ext cx="530211" cy="570995"/>
          </a:xfrm>
          <a:prstGeom prst="rect">
            <a:avLst/>
          </a:prstGeom>
        </p:spPr>
      </p:pic>
      <p:pic>
        <p:nvPicPr>
          <p:cNvPr id="16" name="Graphic 15" descr="Scales of justice">
            <a:extLst>
              <a:ext uri="{FF2B5EF4-FFF2-40B4-BE49-F238E27FC236}">
                <a16:creationId xmlns:a16="http://schemas.microsoft.com/office/drawing/2014/main" id="{6571DC08-7692-45AB-B53C-39616F062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3106" y="4062664"/>
            <a:ext cx="683880" cy="6838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1ED8340-C192-484A-9A35-D48BB4D21F1F}"/>
              </a:ext>
            </a:extLst>
          </p:cNvPr>
          <p:cNvSpPr/>
          <p:nvPr/>
        </p:nvSpPr>
        <p:spPr>
          <a:xfrm>
            <a:off x="2565300" y="1100119"/>
            <a:ext cx="1143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10F">
                  <a:lumMod val="50000"/>
                </a:srgbClr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A9327F-2269-47E6-B6A8-9733AC7B391F}"/>
              </a:ext>
            </a:extLst>
          </p:cNvPr>
          <p:cNvSpPr/>
          <p:nvPr/>
        </p:nvSpPr>
        <p:spPr>
          <a:xfrm>
            <a:off x="3994874" y="1102049"/>
            <a:ext cx="1143000" cy="457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10F">
                  <a:lumMod val="50000"/>
                </a:srgbClr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alking elephant">
            <a:extLst>
              <a:ext uri="{FF2B5EF4-FFF2-40B4-BE49-F238E27FC236}">
                <a16:creationId xmlns:a16="http://schemas.microsoft.com/office/drawing/2014/main" id="{4CC4C013-3563-D957-D359-A157E23462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966" b="1102"/>
          <a:stretch/>
        </p:blipFill>
        <p:spPr>
          <a:xfrm>
            <a:off x="20" y="-1795"/>
            <a:ext cx="12191980" cy="6857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5979" y="-627292"/>
            <a:ext cx="5196001" cy="2520000"/>
          </a:xfrm>
        </p:spPr>
        <p:txBody>
          <a:bodyPr anchor="ctr">
            <a:normAutofit/>
          </a:bodyPr>
          <a:lstStyle/>
          <a:p>
            <a:r>
              <a:rPr lang="en-US" b="1" dirty="0"/>
              <a:t>ETHICAL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BD04-9DCA-5643-8517-4E14A88AE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633" y="468939"/>
            <a:ext cx="5612118" cy="252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z="2400" b="1" dirty="0">
                <a:solidFill>
                  <a:schemeClr val="bg1">
                    <a:alpha val="56000"/>
                  </a:schemeClr>
                </a:solidFill>
                <a:latin typeface="Trebuchet MS" panose="020B0603020202020204" pitchFamily="34" charset="0"/>
              </a:rPr>
              <a:t>They usually involve situations where the right choice is not clear cut and there's a risk of compromising one's values or the trust others have in you.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A9D224-2EAC-D346-A18F-2AE22D1E1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AE98D9A-ACB3-2B49-B623-09931398B472}" type="datetime3">
              <a:rPr lang="en-US" smtClean="0"/>
              <a:pPr>
                <a:spcAft>
                  <a:spcPts val="600"/>
                </a:spcAft>
              </a:pPr>
              <a:t>24 July 2024</a:t>
            </a:fld>
            <a:endParaRPr lang="en-US" dirty="0"/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6C53D2F6-010A-7855-2F06-25120D2C8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Trebuchet MS" panose="020B0603020202020204" pitchFamily="34" charset="0"/>
                <a:cs typeface="Calibri" panose="020F0502020204030204" pitchFamily="34" charset="0"/>
              </a:rPr>
              <a:t>Learning from failure: ETHICAL PITFALLS in project management </a:t>
            </a:r>
            <a:br>
              <a:rPr lang="en-US" sz="1050" dirty="0">
                <a:latin typeface="Trebuchet MS" panose="020B060302020202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B394F-8BBC-A04B-99D6-0FBE56B6E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73FCEF-5573-7E43-8272-70C9D66591D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3AAC69-DC6C-F91C-C887-9FB903A3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0" y="156404"/>
            <a:ext cx="6160598" cy="1708242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effectLst/>
                <a:latin typeface="Trebuchet MS" panose="020B0603020202020204" pitchFamily="34" charset="0"/>
              </a:rPr>
              <a:t>Conflict of Interest</a:t>
            </a:r>
            <a:endParaRPr lang="en-US" sz="48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84350-4FC4-1D43-D4AD-D52BDEA2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03" y="1538639"/>
            <a:ext cx="5522791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effectLst/>
                <a:latin typeface="Trebuchet MS" panose="020B0603020202020204" pitchFamily="34" charset="0"/>
              </a:rPr>
              <a:t>When personal interests or relationships influence professional judgment or decision-making, potentially compromising objectivity.</a:t>
            </a:r>
          </a:p>
          <a:p>
            <a:pPr marL="0" indent="0">
              <a:buNone/>
            </a:pPr>
            <a:r>
              <a:rPr lang="en-US" sz="1200" b="1" i="1" dirty="0"/>
              <a:t>3.3.2 We do not exercise the power of our expertise or position to influence the decisions or actions of others in order to benefit personally at their expense</a:t>
            </a:r>
            <a:endParaRPr lang="en-US" sz="1800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7DFDA-6248-BCA5-9878-88889D8F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93A847-D166-824F-BF25-C81C07C7958A}" type="datetime3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24 July 2024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72E2-5AE0-00DC-D5AA-83CDA1FE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672" y="6356350"/>
            <a:ext cx="329303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pic>
        <p:nvPicPr>
          <p:cNvPr id="10" name="Content Placeholder 9" descr="Man on public transport, wearing shirt, jacket, and glasses, seated with bag in lap, holding and reading cellphone">
            <a:extLst>
              <a:ext uri="{FF2B5EF4-FFF2-40B4-BE49-F238E27FC236}">
                <a16:creationId xmlns:a16="http://schemas.microsoft.com/office/drawing/2014/main" id="{B268DDA2-A044-FB53-CB63-2382CFEE7E0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284" r="32879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DDEEA-03A9-8D1F-57AA-C10131B2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73FCEF-5573-7E43-8272-70C9D66591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255ED1C9-48C4-CA7B-41FB-81B8AC70016E}"/>
              </a:ext>
            </a:extLst>
          </p:cNvPr>
          <p:cNvSpPr/>
          <p:nvPr/>
        </p:nvSpPr>
        <p:spPr>
          <a:xfrm>
            <a:off x="348600" y="5358180"/>
            <a:ext cx="1757915" cy="835529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</a:rPr>
              <a:t>Perceived 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20C5387D-EA70-C2F5-CD15-9A36D8FEC48B}"/>
              </a:ext>
            </a:extLst>
          </p:cNvPr>
          <p:cNvSpPr/>
          <p:nvPr/>
        </p:nvSpPr>
        <p:spPr>
          <a:xfrm>
            <a:off x="4836560" y="5319360"/>
            <a:ext cx="1757915" cy="835529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</a:rPr>
              <a:t>Actual 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EAABB98E-443B-19E9-D76A-A0FB98766F9F}"/>
              </a:ext>
            </a:extLst>
          </p:cNvPr>
          <p:cNvSpPr/>
          <p:nvPr/>
        </p:nvSpPr>
        <p:spPr>
          <a:xfrm>
            <a:off x="2645728" y="5363672"/>
            <a:ext cx="1757915" cy="835529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</a:rPr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94552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M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10F"/>
      </a:accent1>
      <a:accent2>
        <a:srgbClr val="07C0E2"/>
      </a:accent2>
      <a:accent3>
        <a:srgbClr val="4E17A8"/>
      </a:accent3>
      <a:accent4>
        <a:srgbClr val="FFC000"/>
      </a:accent4>
      <a:accent5>
        <a:srgbClr val="A5A5A5"/>
      </a:accent5>
      <a:accent6>
        <a:srgbClr val="4A2739"/>
      </a:accent6>
      <a:hlink>
        <a:srgbClr val="0563C1"/>
      </a:hlink>
      <a:folHlink>
        <a:srgbClr val="954F72"/>
      </a:folHlink>
    </a:clrScheme>
    <a:fontScheme name="Custom 1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59C219FD9C242A1D47F340EC549D6" ma:contentTypeVersion="20" ma:contentTypeDescription="Create a new document." ma:contentTypeScope="" ma:versionID="82f93ec95b5954fa64edfaa211494004">
  <xsd:schema xmlns:xsd="http://www.w3.org/2001/XMLSchema" xmlns:xs="http://www.w3.org/2001/XMLSchema" xmlns:p="http://schemas.microsoft.com/office/2006/metadata/properties" xmlns:ns1="http://schemas.microsoft.com/sharepoint/v3" xmlns:ns3="79954f9e-f005-4ad0-a974-dd19f8019934" xmlns:ns4="592da2e7-4cff-4a67-95bb-eb1762944474" targetNamespace="http://schemas.microsoft.com/office/2006/metadata/properties" ma:root="true" ma:fieldsID="9223fba44c5626c5d10cad5356dd5428" ns1:_="" ns3:_="" ns4:_="">
    <xsd:import namespace="http://schemas.microsoft.com/sharepoint/v3"/>
    <xsd:import namespace="79954f9e-f005-4ad0-a974-dd19f8019934"/>
    <xsd:import namespace="592da2e7-4cff-4a67-95bb-eb17629444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54f9e-f005-4ad0-a974-dd19f80199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da2e7-4cff-4a67-95bb-eb176294447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79954f9e-f005-4ad0-a974-dd19f801993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B939B5-A456-4349-AEBD-AE18485CE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9954f9e-f005-4ad0-a974-dd19f8019934"/>
    <ds:schemaRef ds:uri="592da2e7-4cff-4a67-95bb-eb17629444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purl.org/dc/terms/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592da2e7-4cff-4a67-95bb-eb1762944474"/>
    <ds:schemaRef ds:uri="79954f9e-f005-4ad0-a974-dd19f801993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10155</TotalTime>
  <Words>898</Words>
  <Application>Microsoft Office PowerPoint</Application>
  <PresentationFormat>Widescreen</PresentationFormat>
  <Paragraphs>89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Aptos</vt:lpstr>
      <vt:lpstr>Aptos Display</vt:lpstr>
      <vt:lpstr>Arial</vt:lpstr>
      <vt:lpstr>Arial Nova Light</vt:lpstr>
      <vt:lpstr>Bahnschrift</vt:lpstr>
      <vt:lpstr>Calibri</vt:lpstr>
      <vt:lpstr>Calibri Light</vt:lpstr>
      <vt:lpstr>GT Pressura Mono</vt:lpstr>
      <vt:lpstr>Helvetica</vt:lpstr>
      <vt:lpstr>Lato</vt:lpstr>
      <vt:lpstr>Lato Black</vt:lpstr>
      <vt:lpstr>Oswald</vt:lpstr>
      <vt:lpstr>Poppins</vt:lpstr>
      <vt:lpstr>Roboto Light</vt:lpstr>
      <vt:lpstr>Script MT Bold</vt:lpstr>
      <vt:lpstr>System Font Regular</vt:lpstr>
      <vt:lpstr>Times New Roman</vt:lpstr>
      <vt:lpstr>Trebuchet MS</vt:lpstr>
      <vt:lpstr>Office Theme</vt:lpstr>
      <vt:lpstr>1_office theme</vt:lpstr>
      <vt:lpstr>2_Office Theme</vt:lpstr>
      <vt:lpstr>5_office theme</vt:lpstr>
      <vt:lpstr>3_office theme</vt:lpstr>
      <vt:lpstr>Learning from failure: ETHICAL PITFALLS in project management  </vt:lpstr>
      <vt:lpstr>PowerPoint Presentation</vt:lpstr>
      <vt:lpstr>Criminogenic Nature of Organizations</vt:lpstr>
      <vt:lpstr>PowerPoint Presentation</vt:lpstr>
      <vt:lpstr>PowerPoint Presentation</vt:lpstr>
      <vt:lpstr>PowerPoint Presentation</vt:lpstr>
      <vt:lpstr>PowerPoint Presentation</vt:lpstr>
      <vt:lpstr>ETHICAL PITFALLS</vt:lpstr>
      <vt:lpstr>Conflict of Interest</vt:lpstr>
      <vt:lpstr>Plagiarism and Intellectual Property Issues</vt:lpstr>
      <vt:lpstr>Environmental Impact</vt:lpstr>
      <vt:lpstr>Lack of Transparency  Withholding relevant information or being unclear about motives or intentions, which can undermine trust.</vt:lpstr>
      <vt:lpstr>Bias and Discrimination</vt:lpstr>
      <vt:lpstr>Handling Incompetent Staff and Contractors  </vt:lpstr>
      <vt:lpstr>Confidentiality Breaches</vt:lpstr>
      <vt:lpstr>Receiving “Gifts” From Vendors and Customers </vt:lpstr>
      <vt:lpstr>PowerPoint Presentation</vt:lpstr>
      <vt:lpstr>PowerPoint Presentation</vt:lpstr>
      <vt:lpstr>Thank you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Ransford Nana Addo Jnr</cp:lastModifiedBy>
  <cp:revision>596</cp:revision>
  <cp:lastPrinted>2019-09-11T19:09:11Z</cp:lastPrinted>
  <dcterms:created xsi:type="dcterms:W3CDTF">2019-09-17T13:44:44Z</dcterms:created>
  <dcterms:modified xsi:type="dcterms:W3CDTF">2024-07-24T13:21:53Z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0x01010066A59C219FD9C242A1D47F340EC549D6</vt:lpwstr>
  </property>
  <property fmtid="{D5CDD505-2E9C-101B-9397-08002B2CF9AE}" pid="3" name="MSIP_Label_38cf6908-c9f1-4b37-8fe9-5e4296368d31_Enabled">
    <vt:lpwstr>true</vt:lpwstr>
  </property>
  <property fmtid="{D5CDD505-2E9C-101B-9397-08002B2CF9AE}" pid="4" name="MSIP_Label_38cf6908-c9f1-4b37-8fe9-5e4296368d31_SetDate">
    <vt:lpwstr>2024-04-26T09:27:39Z</vt:lpwstr>
  </property>
  <property fmtid="{D5CDD505-2E9C-101B-9397-08002B2CF9AE}" pid="5" name="MSIP_Label_38cf6908-c9f1-4b37-8fe9-5e4296368d31_Method">
    <vt:lpwstr>Standard</vt:lpwstr>
  </property>
  <property fmtid="{D5CDD505-2E9C-101B-9397-08002B2CF9AE}" pid="6" name="MSIP_Label_38cf6908-c9f1-4b37-8fe9-5e4296368d31_Name">
    <vt:lpwstr>38cf6908-c9f1-4b37-8fe9-5e4296368d31</vt:lpwstr>
  </property>
  <property fmtid="{D5CDD505-2E9C-101B-9397-08002B2CF9AE}" pid="7" name="MSIP_Label_38cf6908-c9f1-4b37-8fe9-5e4296368d31_SiteId">
    <vt:lpwstr>9dfc36c3-b5c1-4129-be98-ec7e4df78702</vt:lpwstr>
  </property>
  <property fmtid="{D5CDD505-2E9C-101B-9397-08002B2CF9AE}" pid="8" name="MSIP_Label_38cf6908-c9f1-4b37-8fe9-5e4296368d31_ActionId">
    <vt:lpwstr>e95d830d-b03b-40bf-bac7-cb94d33ccffa</vt:lpwstr>
  </property>
  <property fmtid="{D5CDD505-2E9C-101B-9397-08002B2CF9AE}" pid="9" name="MSIP_Label_38cf6908-c9f1-4b37-8fe9-5e4296368d31_ContentBits">
    <vt:lpwstr>0</vt:lpwstr>
  </property>
</Properties>
</file>